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Lst>
  <p:sldSz cy="5143500" cx="9144000"/>
  <p:notesSz cx="6858000" cy="9144000"/>
  <p:embeddedFontLst>
    <p:embeddedFont>
      <p:font typeface="Montserrat"/>
      <p:regular r:id="rId122"/>
      <p:bold r:id="rId123"/>
      <p:italic r:id="rId124"/>
      <p:boldItalic r:id="rId125"/>
    </p:embeddedFont>
    <p:embeddedFont>
      <p:font typeface="Open Sans Medium"/>
      <p:regular r:id="rId126"/>
      <p:bold r:id="rId127"/>
      <p:italic r:id="rId128"/>
      <p:boldItalic r:id="rId129"/>
    </p:embeddedFont>
    <p:embeddedFont>
      <p:font typeface="Open Sans Light"/>
      <p:regular r:id="rId130"/>
      <p:bold r:id="rId131"/>
      <p:italic r:id="rId132"/>
      <p:boldItalic r:id="rId133"/>
    </p:embeddedFont>
    <p:embeddedFont>
      <p:font typeface="Open Sans"/>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3606FA-4D8B-48B8-825E-CC8705B9D750}">
  <a:tblStyle styleId="{2B3606FA-4D8B-48B8-825E-CC8705B9D7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OpenSansMedium-boldItalic.fntdata"/><Relationship Id="rId128" Type="http://schemas.openxmlformats.org/officeDocument/2006/relationships/font" Target="fonts/OpenSansMedium-italic.fntdata"/><Relationship Id="rId127" Type="http://schemas.openxmlformats.org/officeDocument/2006/relationships/font" Target="fonts/OpenSansMedium-bold.fntdata"/><Relationship Id="rId126" Type="http://schemas.openxmlformats.org/officeDocument/2006/relationships/font" Target="fonts/OpenSansMedium-regular.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Montserrat-boldItalic.fntdata"/><Relationship Id="rId29" Type="http://schemas.openxmlformats.org/officeDocument/2006/relationships/slide" Target="slides/slide23.xml"/><Relationship Id="rId124" Type="http://schemas.openxmlformats.org/officeDocument/2006/relationships/font" Target="fonts/Montserrat-italic.fntdata"/><Relationship Id="rId123" Type="http://schemas.openxmlformats.org/officeDocument/2006/relationships/font" Target="fonts/Montserrat-bold.fntdata"/><Relationship Id="rId122" Type="http://schemas.openxmlformats.org/officeDocument/2006/relationships/font" Target="fonts/Montserrat-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7" Type="http://schemas.openxmlformats.org/officeDocument/2006/relationships/font" Target="fonts/OpenSans-boldItalic.fntdata"/><Relationship Id="rId132" Type="http://schemas.openxmlformats.org/officeDocument/2006/relationships/font" Target="fonts/OpenSansLight-italic.fntdata"/><Relationship Id="rId131" Type="http://schemas.openxmlformats.org/officeDocument/2006/relationships/font" Target="fonts/OpenSansLight-bold.fntdata"/><Relationship Id="rId130" Type="http://schemas.openxmlformats.org/officeDocument/2006/relationships/font" Target="fonts/OpenSansLight-regular.fntdata"/><Relationship Id="rId136" Type="http://schemas.openxmlformats.org/officeDocument/2006/relationships/font" Target="fonts/OpenSans-italic.fntdata"/><Relationship Id="rId135" Type="http://schemas.openxmlformats.org/officeDocument/2006/relationships/font" Target="fonts/OpenSans-bold.fntdata"/><Relationship Id="rId134" Type="http://schemas.openxmlformats.org/officeDocument/2006/relationships/font" Target="fonts/OpenSans-regular.fntdata"/><Relationship Id="rId133" Type="http://schemas.openxmlformats.org/officeDocument/2006/relationships/font" Target="fonts/OpenSansLight-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iny.cc/KhipuSocialImpactsAI"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daniellecitron/2016/07/13/unfairness-of-risk-scores-in-criminal-sentencing/#3913e6ac4ad2"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conomist.com/news/science-and-technology/21728614-machines-read-faces-are-coming-advances-ai-are-used-spot-signs" TargetMode="External"/><Relationship Id="rId3" Type="http://schemas.openxmlformats.org/officeDocument/2006/relationships/hyperlink" Target="https://www.nytimes.com/2017/10/09/science/stanford-sexual-orientation-study.html" TargetMode="External"/><Relationship Id="rId4" Type="http://schemas.openxmlformats.org/officeDocument/2006/relationships/hyperlink" Target="https://www.glaad.org/blog/glaad-and-hrc-call-stanford-university-responsible-media-debunk-dangerous-flawed-report" TargetMode="External"/><Relationship Id="rId5" Type="http://schemas.openxmlformats.org/officeDocument/2006/relationships/hyperlink" Target="https://www.theverge.com/2017/9/21/16332760/ai-sexuality-gaydar-photo-physiognomy" TargetMode="External"/><Relationship Id="rId6" Type="http://schemas.openxmlformats.org/officeDocument/2006/relationships/hyperlink" Target="https://scatter.wordpress.com/2017/09/10/guest-post-artificial-intelligence-discovers-gayface-sigh/"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atter.wordpress.com/2017/09/10/guest-post-artificial-intelligence-discovers-gayface-sigh/"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yonatanzunger/asking-the-right-questions-about-ai-7ed2d9820c48"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ab3ebe4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ab3ebe4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2538de4e8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2538de4e8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e2538de4e8_6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e2538de4e8_6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3ab3ebe446_1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3ab3ebe446_1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3ab3ebe446_1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3ab3ebe446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3ab3ebe446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3ab3ebe446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3ab3ebe446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3ab3ebe446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3ab3ebe446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3ab3ebe446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e244eefc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e244eefc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talk about any of these things, i want to take a moment to think about what we mean by “mitigating harms”</a:t>
            </a:r>
            <a:endParaRPr/>
          </a:p>
          <a:p>
            <a:pPr indent="0" lvl="0" marL="0" rtl="0" algn="l">
              <a:spcBef>
                <a:spcPts val="0"/>
              </a:spcBef>
              <a:spcAft>
                <a:spcPts val="0"/>
              </a:spcAft>
              <a:buClr>
                <a:schemeClr val="dk1"/>
              </a:buClr>
              <a:buSzPts val="1100"/>
              <a:buFont typeface="Arial"/>
              <a:buNone/>
            </a:pPr>
            <a:r>
              <a:rPr lang="en">
                <a:solidFill>
                  <a:schemeClr val="dk1"/>
                </a:solidFill>
              </a:rPr>
              <a:t>Even though we’re trying to go through this systematically, it’s still fuzzy and people have lots of different ideas of what harm means and what addressing them looks like</a:t>
            </a:r>
            <a:endParaRPr/>
          </a:p>
          <a:p>
            <a:pPr indent="0" lvl="0" marL="0" rtl="0" algn="l">
              <a:spcBef>
                <a:spcPts val="0"/>
              </a:spcBef>
              <a:spcAft>
                <a:spcPts val="0"/>
              </a:spcAft>
              <a:buClr>
                <a:schemeClr val="dk1"/>
              </a:buClr>
              <a:buSzPts val="1100"/>
              <a:buFont typeface="Arial"/>
              <a:buNone/>
            </a:pPr>
            <a:r>
              <a:rPr lang="en"/>
              <a:t>We can’t completely eradicate all harms against every group of people</a:t>
            </a:r>
            <a:endParaRPr/>
          </a:p>
          <a:p>
            <a:pPr indent="0" lvl="0" marL="0" rtl="0" algn="l">
              <a:spcBef>
                <a:spcPts val="0"/>
              </a:spcBef>
              <a:spcAft>
                <a:spcPts val="0"/>
              </a:spcAft>
              <a:buClr>
                <a:schemeClr val="dk1"/>
              </a:buClr>
              <a:buSzPts val="1100"/>
              <a:buFont typeface="Arial"/>
              <a:buNone/>
            </a:pPr>
            <a:r>
              <a:rPr lang="en"/>
              <a:t>Would be ideal if we could foresee every potential harm for every potential demographic and have a perfect solution to address it, but that’s usually not realistic</a:t>
            </a:r>
            <a:endParaRPr/>
          </a:p>
          <a:p>
            <a:pPr indent="0" lvl="0" marL="0" rtl="0" algn="l">
              <a:spcBef>
                <a:spcPts val="0"/>
              </a:spcBef>
              <a:spcAft>
                <a:spcPts val="0"/>
              </a:spcAft>
              <a:buClr>
                <a:schemeClr val="dk1"/>
              </a:buClr>
              <a:buSzPts val="1100"/>
              <a:buFont typeface="Arial"/>
              <a:buNone/>
            </a:pPr>
            <a:r>
              <a:rPr lang="en"/>
              <a:t>If we’re mitigating harms for one group, we could be making things worse for another</a:t>
            </a:r>
            <a:endParaRPr/>
          </a:p>
          <a:p>
            <a:pPr indent="0" lvl="0" marL="0" rtl="0" algn="l">
              <a:spcBef>
                <a:spcPts val="0"/>
              </a:spcBef>
              <a:spcAft>
                <a:spcPts val="0"/>
              </a:spcAft>
              <a:buNone/>
            </a:pPr>
            <a:r>
              <a:rPr lang="en"/>
              <a:t>But we can’t check every single demographic – every single race at the same time, all sexual orientations, abilities, etc. and intersections of all of them</a:t>
            </a:r>
            <a:endParaRPr/>
          </a:p>
          <a:p>
            <a:pPr indent="0" lvl="0" marL="0" rtl="0" algn="l">
              <a:spcBef>
                <a:spcPts val="0"/>
              </a:spcBef>
              <a:spcAft>
                <a:spcPts val="0"/>
              </a:spcAft>
              <a:buClr>
                <a:schemeClr val="dk1"/>
              </a:buClr>
              <a:buSzPts val="1100"/>
              <a:buFont typeface="Arial"/>
              <a:buNone/>
            </a:pPr>
            <a:r>
              <a:rPr lang="en"/>
              <a:t>On top of that, what people consider a part of their identity can be different, and the intersectionality figure really ends up looking more like this:</a:t>
            </a:r>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e244eefce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e244eefce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it’s usually not realistic to try to solve all the problems for every person all at once. We’re not there yet and it might not even be the right goal. </a:t>
            </a:r>
            <a:endParaRPr/>
          </a:p>
          <a:p>
            <a:pPr indent="0" lvl="0" marL="0" rtl="0" algn="l">
              <a:spcBef>
                <a:spcPts val="0"/>
              </a:spcBef>
              <a:spcAft>
                <a:spcPts val="0"/>
              </a:spcAft>
              <a:buNone/>
            </a:pPr>
            <a:r>
              <a:rPr lang="en"/>
              <a:t>So we’re just going to do our best to reduce the harms as much as we can</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ab3ebe446_1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3ab3ebe446_1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Enough about us, now tell us something about you!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3ab3ebe446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3ab3ebe446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2538de4e8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2538de4e8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3ab3ebe446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3ab3ebe446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f7fc74a0a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f7fc74a0a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3f7fc74a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3f7fc74a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3ab3ebe446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3ab3ebe446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 &amp; presentations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3f7fc74a0a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3f7fc74a0a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Khipu’s code of conduct, available in the link, can be summarized as “we will be respectful in this space.” If that that does happen, the instructors in charge of this practical will address the situation accordingly.</a:t>
            </a:r>
            <a:endParaRPr>
              <a:solidFill>
                <a:schemeClr val="dk1"/>
              </a:solidFill>
            </a:endParaRPr>
          </a:p>
          <a:p>
            <a:pPr indent="0" lvl="0" marL="0" rtl="0" algn="l">
              <a:spcBef>
                <a:spcPts val="0"/>
              </a:spcBef>
              <a:spcAft>
                <a:spcPts val="0"/>
              </a:spcAft>
              <a:buNone/>
            </a:pPr>
            <a:r>
              <a:rPr lang="en">
                <a:solidFill>
                  <a:schemeClr val="dk1"/>
                </a:solidFill>
              </a:rPr>
              <a:t>Feel free to take photos of the presentation and share them widely. Take into account that not everyone here may want to be part of those photos, though.</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3ab3ebe446_1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3ab3ebe446_1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Welcome to Khipu´s practical “Social Impacts of Artificial Intelligence” by Laura Ación, Laura Alonso Alemany, and Luciana Benotti.</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All the materials for this practical are licenced under CC by 4.0, which means you can reuse them freely.</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You can find these slides at </a:t>
            </a:r>
            <a:r>
              <a:rPr lang="en" u="sng">
                <a:solidFill>
                  <a:schemeClr val="hlink"/>
                </a:solidFill>
                <a:latin typeface="Open Sans"/>
                <a:ea typeface="Open Sans"/>
                <a:cs typeface="Open Sans"/>
                <a:sym typeface="Open Sans"/>
                <a:hlinkClick r:id="rId2"/>
              </a:rPr>
              <a:t>http://tiny.cc/KhipuSocialImpactsAI</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Original illustration by Boyko Pictures, modified by Julián Buede.</a:t>
            </a:r>
            <a:endParaRPr>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2538de4e8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2538de4e8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2538de4e8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e2538de4e8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2538de4e8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2538de4e8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2538de4e8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2538de4e8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2538de4e8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2538de4e8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2538de4e8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2538de4e8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2538de4e8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2538de4e8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2538de4e8_3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2538de4e8_3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3ab3ebe44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3ab3ebe44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2538de4e8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2538de4e8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2538de4e8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2538de4e8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2538de4e8_3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2538de4e8_3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2538de4e8_3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e2538de4e8_3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2538de4e8_3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2538de4e8_3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e2538de4e8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e2538de4e8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2538de4e8_3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2538de4e8_3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2538de4e8_3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2538de4e8_3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2538de4e8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2538de4e8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2538de4e8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2538de4e8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ab3ebe446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3ab3ebe446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are the persons who will be in charge of the practical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Luciana mentions the vehicular language will be English and the domain language will be Spanish.</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2538de4e8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2538de4e8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2538de4e8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2538de4e8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2538de4e8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2538de4e8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2538de4e8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e2538de4e8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e2538de4e8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e2538de4e8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2538de4e8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2538de4e8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2538de4e8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2538de4e8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2538de4e8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e2538de4e8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2538de4e8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2538de4e8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2538de4e8_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e2538de4e8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ab3ebe446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ab3ebe446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Khipu’s code of conduct, available in the link, can be summarized as “we will be respectful in this space.” If that that does happen, the instructors in charge of this practical will address the situation accordingly.</a:t>
            </a:r>
            <a:endParaRPr>
              <a:solidFill>
                <a:schemeClr val="dk1"/>
              </a:solidFill>
            </a:endParaRPr>
          </a:p>
          <a:p>
            <a:pPr indent="0" lvl="0" marL="0" rtl="0" algn="l">
              <a:spcBef>
                <a:spcPts val="0"/>
              </a:spcBef>
              <a:spcAft>
                <a:spcPts val="0"/>
              </a:spcAft>
              <a:buNone/>
            </a:pPr>
            <a:r>
              <a:rPr lang="en">
                <a:solidFill>
                  <a:schemeClr val="dk1"/>
                </a:solidFill>
              </a:rPr>
              <a:t>Feel free to take photos of the presentation and share them widely. Take into account that not everyone here may want to be part of those photos, though.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e2538de4e8_6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e2538de4e8_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244eefce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244eefce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train a classifier that identifies gender of a chick and decides whether the chick will go to a meat farm of an egg farm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244eefce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244eefce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train a classifier that identifies gender of a chick and decides whether the chick will go to a meat farm of an egg farm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Class discussion: is this ethical?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Maybe there are vegetarians among us, an we have ethical issues with this but in our society this already exists and is acceptable.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who would benefit from such a classifier?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244eefce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244eefce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course will not give answers to such questions.  </a:t>
            </a:r>
            <a:endParaRPr/>
          </a:p>
          <a:p>
            <a:pPr indent="0" lvl="0" marL="0" rtl="0" algn="l">
              <a:spcBef>
                <a:spcPts val="0"/>
              </a:spcBef>
              <a:spcAft>
                <a:spcPts val="0"/>
              </a:spcAft>
              <a:buClr>
                <a:schemeClr val="dk1"/>
              </a:buClr>
              <a:buSzPts val="1100"/>
              <a:buFont typeface="Arial"/>
              <a:buNone/>
            </a:pPr>
            <a:r>
              <a:rPr lang="en"/>
              <a:t>But we will learn how to reason about a technology and its impacts on people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244eefce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244eefce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let’s talk about predictive technology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based on people's personal data (facial images, text that they write on social media) let’s predict their IQ</a:t>
            </a:r>
            <a:endParaRPr/>
          </a:p>
          <a:p>
            <a:pPr indent="0" lvl="0" marL="0" rtl="0" algn="l">
              <a:spcBef>
                <a:spcPts val="0"/>
              </a:spcBef>
              <a:spcAft>
                <a:spcPts val="0"/>
              </a:spcAft>
              <a:buClr>
                <a:schemeClr val="dk1"/>
              </a:buClr>
              <a:buSzPts val="1100"/>
              <a:buFont typeface="Arial"/>
              <a:buNone/>
            </a:pPr>
            <a:r>
              <a:rPr lang="en"/>
              <a:t>assume we can collect training data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Intelligence is a general capacity of an individual consciously to adjust his thinking to new requirements: </a:t>
            </a:r>
            <a:endParaRPr/>
          </a:p>
          <a:p>
            <a:pPr indent="0" lvl="0" marL="0" rtl="0" algn="l">
              <a:spcBef>
                <a:spcPts val="0"/>
              </a:spcBef>
              <a:spcAft>
                <a:spcPts val="0"/>
              </a:spcAft>
              <a:buClr>
                <a:schemeClr val="dk1"/>
              </a:buClr>
              <a:buSzPts val="1100"/>
              <a:buFont typeface="Arial"/>
              <a:buNone/>
            </a:pPr>
            <a:r>
              <a:rPr lang="en"/>
              <a:t>it is general mental adaptability to new problems and conditions of life. [Stern, "The Psychological Methods of Testing Intelligence," 1914]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244eefce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244eefce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It is definitely feasible to collect the data and train such a classifier. But what are ethical pitfalls? Can such an IQ classifier be reliable? Can it be deployed safely?</a:t>
            </a:r>
            <a:br>
              <a:rPr lang="en">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 let’s understand why would anyone want to build such classifier. A question we can ask is who could benefit from such a technology?</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University? Army? Immigration offices? Employers? Elections?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Can a test subject benefit from such a classification? </a:t>
            </a:r>
            <a:endParaRPr>
              <a:solidFill>
                <a:schemeClr val="dk1"/>
              </a:solidFill>
            </a:endParaRPr>
          </a:p>
          <a:p>
            <a:pPr indent="0" lvl="0" marL="0" rtl="0" algn="l">
              <a:spcBef>
                <a:spcPts val="0"/>
              </a:spcBef>
              <a:spcAft>
                <a:spcPts val="0"/>
              </a:spcAft>
              <a:buNone/>
            </a:pPr>
            <a:r>
              <a:rPr lang="en">
                <a:solidFill>
                  <a:schemeClr val="dk1"/>
                </a:solidFill>
              </a:rPr>
              <a:t>-- If I can skip GRE/SAT? </a:t>
            </a:r>
            <a:endParaRPr>
              <a:solidFill>
                <a:schemeClr val="dk1"/>
              </a:solidFill>
            </a:endParaRPr>
          </a:p>
          <a:p>
            <a:pPr indent="457200" lvl="0" marL="0" rtl="0" algn="l">
              <a:spcBef>
                <a:spcPts val="0"/>
              </a:spcBef>
              <a:spcAft>
                <a:spcPts val="0"/>
              </a:spcAft>
              <a:buNone/>
            </a:pPr>
            <a:r>
              <a:rPr lang="en">
                <a:solidFill>
                  <a:schemeClr val="dk1"/>
                </a:solidFill>
              </a:rPr>
              <a:t>-- If I’m smart I can do tests (GRE/…) and do my score</a:t>
            </a:r>
            <a:endParaRPr>
              <a:solidFill>
                <a:schemeClr val="dk1"/>
              </a:solidFill>
            </a:endParaRPr>
          </a:p>
          <a:p>
            <a:pPr indent="457200" lvl="0" marL="0" rtl="0" algn="l">
              <a:spcBef>
                <a:spcPts val="0"/>
              </a:spcBef>
              <a:spcAft>
                <a:spcPts val="0"/>
              </a:spcAft>
              <a:buNone/>
            </a:pPr>
            <a:r>
              <a:rPr lang="en">
                <a:solidFill>
                  <a:schemeClr val="dk1"/>
                </a:solidFill>
              </a:rPr>
              <a:t>-- I can do badly, study for a year and do better, will my face change?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244eefce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244eefce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Just for a moment assume the classifier is 100% accurate. Let’s understand the ethics of the research question: is it ethical to develop such a technology at all?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Why it will be used and how it can be misused?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Why would anyone want to predict IQ?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to predict future success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but even if IQ was a perfect measure on intelligence, is intelligence the only property for future success?</a:t>
            </a:r>
            <a:endParaRPr/>
          </a:p>
          <a:p>
            <a:pPr indent="0" lvl="0" marL="0" rtl="0" algn="l">
              <a:spcBef>
                <a:spcPts val="0"/>
              </a:spcBef>
              <a:spcAft>
                <a:spcPts val="0"/>
              </a:spcAft>
              <a:buClr>
                <a:schemeClr val="dk1"/>
              </a:buClr>
              <a:buSzPts val="1100"/>
              <a:buFont typeface="Arial"/>
              <a:buNone/>
            </a:pPr>
            <a:r>
              <a:rPr lang="en"/>
              <a:t>To predict future success. But we don’t have labels for future success. So IQ is used as proxy. Is this a good proxy? </a:t>
            </a:r>
            <a:endParaRPr/>
          </a:p>
          <a:p>
            <a:pPr indent="0" lvl="0" marL="0" rtl="0" algn="l">
              <a:spcBef>
                <a:spcPts val="0"/>
              </a:spcBef>
              <a:spcAft>
                <a:spcPts val="0"/>
              </a:spcAft>
              <a:buClr>
                <a:schemeClr val="dk1"/>
              </a:buClr>
              <a:buSzPts val="1100"/>
              <a:buFont typeface="Arial"/>
              <a:buNone/>
            </a:pPr>
            <a:r>
              <a:rPr lang="en"/>
              <a:t>-- if a university decides: “We’ll use this classifier to accept only smart people” -- does it actually identify smart people? </a:t>
            </a:r>
            <a:endParaRPr/>
          </a:p>
          <a:p>
            <a:pPr indent="0" lvl="0" marL="0" rtl="0" algn="l">
              <a:spcBef>
                <a:spcPts val="0"/>
              </a:spcBef>
              <a:spcAft>
                <a:spcPts val="0"/>
              </a:spcAft>
              <a:buClr>
                <a:schemeClr val="dk1"/>
              </a:buClr>
              <a:buSzPts val="1100"/>
              <a:buFont typeface="Arial"/>
              <a:buNone/>
            </a:pPr>
            <a:r>
              <a:rPr lang="en"/>
              <a:t>-- We’re doing a regression from a a person, their educational and personal background, etc. to a number. IQ is not an absolute measure of intelligence (and not a proxy for success). Just one metric. Other variables (knowledge, skills, motivation) can be ignored if we trust this classifier too much.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Who will be harmed if the classifier is used? </a:t>
            </a:r>
            <a:endParaRPr/>
          </a:p>
          <a:p>
            <a:pPr indent="0" lvl="0" marL="0" rtl="0" algn="l">
              <a:spcBef>
                <a:spcPts val="0"/>
              </a:spcBef>
              <a:spcAft>
                <a:spcPts val="0"/>
              </a:spcAft>
              <a:buClr>
                <a:schemeClr val="dk1"/>
              </a:buClr>
              <a:buSzPts val="1100"/>
              <a:buFont typeface="Arial"/>
              <a:buNone/>
            </a:pPr>
            <a:r>
              <a:rPr lang="en"/>
              <a:t> -- Hard working people with a lot of knowledge, good soft skills, but non-genius IQ</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chemeClr val="lt1"/>
                </a:highlight>
              </a:rPr>
              <a:t>Optimizing for the right objective.</a:t>
            </a:r>
            <a:endParaRPr sz="10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chemeClr val="lt1"/>
                </a:highlight>
              </a:rPr>
              <a:t>-- Nick Bostrom’s example: When we expect superintelligent AI, we want it’s objective to be meaningful for us. For example if we want AI to make humans smile it can do something funny there is more effective it realises to put electrodes into human face. If we create a powerful optimization process that optimizes for objective X we’d better incorporate in this X what we care about.</a:t>
            </a:r>
            <a:endParaRPr sz="10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chemeClr val="lt1"/>
                </a:highlight>
              </a:rPr>
              <a:t>--Criminal Sentencing example: the system was trained to answer, “who is more likely to be convicted,” and then asked “who is more likely to commit a crime,” without anyone paying attention to the fact that these are two entirely different questions. </a:t>
            </a:r>
            <a:r>
              <a:rPr lang="en" sz="1000" u="sng">
                <a:solidFill>
                  <a:schemeClr val="hlink"/>
                </a:solidFill>
                <a:highlight>
                  <a:schemeClr val="lt1"/>
                </a:highlight>
                <a:hlinkClick r:id="rId2"/>
              </a:rPr>
              <a:t>https://www.forbes.com/sites/daniellecitron/2016/07/13/unfairness-of-risk-scores-in-criminal-sentencing/#3913e6ac4ad2</a:t>
            </a:r>
            <a:r>
              <a:rPr lang="en" sz="1000">
                <a:solidFill>
                  <a:schemeClr val="dk1"/>
                </a:solidFill>
                <a:highlight>
                  <a:schemeClr val="lt1"/>
                </a:highlight>
              </a:rPr>
              <a:t> </a:t>
            </a:r>
            <a:endParaRPr sz="1000">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e244eefce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e244eefce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But we know in a real life statistical classifiers always make mistakes. What happens if the classifier makes a mistake?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Is 90% accuracy is a good accuracy?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about 99% accuracy?  Misclassification is expensive because it affects people’s lives.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Are there any minority groups for which the accuracy is much lower?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Test data probably doesn’t include enough white females under age of 25 with blond hair.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“People with blond hair under age of 25 have only 60% accuracy” -- should it be reported in the paper?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e244eefce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e244eefce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Who is responsible to catch this bias in data?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person who uses it or a researcher/developer? Paper reviewer? University? Society as a whole?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need to be aware of real-world impact of our research and understand the relationship between ideas and consequences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244eefce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244eefce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intelligence testing VALID?</a:t>
            </a:r>
            <a:endParaRPr/>
          </a:p>
          <a:p>
            <a:pPr indent="0" lvl="0" marL="0" rtl="0" algn="l">
              <a:spcBef>
                <a:spcPts val="0"/>
              </a:spcBef>
              <a:spcAft>
                <a:spcPts val="0"/>
              </a:spcAft>
              <a:buNone/>
            </a:pPr>
            <a:r>
              <a:rPr lang="en"/>
              <a:t>-- IQ tests ignore or underestimate the contribution of factors like emotion, social skills, motivation or even morality</a:t>
            </a:r>
            <a:endParaRPr/>
          </a:p>
          <a:p>
            <a:pPr indent="0" lvl="0" marL="0" rtl="0" algn="l">
              <a:spcBef>
                <a:spcPts val="0"/>
              </a:spcBef>
              <a:spcAft>
                <a:spcPts val="0"/>
              </a:spcAft>
              <a:buNone/>
            </a:pPr>
            <a:r>
              <a:rPr lang="en"/>
              <a:t>-- Recent research shows that IQ tests do not accurately estimate </a:t>
            </a:r>
            <a:r>
              <a:rPr lang="en"/>
              <a:t>cognitive</a:t>
            </a:r>
            <a:r>
              <a:rPr lang="en"/>
              <a:t> ability: Adam Hampshire, Roger R. Highfield, Beth L. Parkin, Adrian M. Owen. Fractionating Human Intelligence. Neuron, 2012; 76 (6): 1225 DOI: 10.1016/j.neuron.2012.06.022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intelligence testing RELIABLE?</a:t>
            </a:r>
            <a:endParaRPr/>
          </a:p>
          <a:p>
            <a:pPr indent="0" lvl="0" marL="0" rtl="0" algn="l">
              <a:spcBef>
                <a:spcPts val="0"/>
              </a:spcBef>
              <a:spcAft>
                <a:spcPts val="0"/>
              </a:spcAft>
              <a:buNone/>
            </a:pPr>
            <a:r>
              <a:rPr lang="en"/>
              <a:t>-- Scores on IQ tests have been shown to have high error margins and can vary considerably depending on the day, the testing conditions, and even the rapport with the person administering the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intelligence testing BIASED?</a:t>
            </a:r>
            <a:endParaRPr/>
          </a:p>
          <a:p>
            <a:pPr indent="0" lvl="0" marL="0" rtl="0" algn="l">
              <a:spcBef>
                <a:spcPts val="0"/>
              </a:spcBef>
              <a:spcAft>
                <a:spcPts val="0"/>
              </a:spcAft>
              <a:buNone/>
            </a:pPr>
            <a:r>
              <a:rPr lang="en"/>
              <a:t>-- IQ tests have an implicit Western bias Sternberg, Robert J. Beyond IQ: A triarchic theory of human intelligence. CUP Archive, 1985.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Is intelligence testing USEFUL?</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f7fc74a0a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f7fc74a0a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Khipu’s code of conduct, available in the link, can be summarized as “we will be respectful in this space.” If that that does happen, the instructors in charge of this practical will address the situation accordingly.</a:t>
            </a:r>
            <a:endParaRPr>
              <a:solidFill>
                <a:schemeClr val="dk1"/>
              </a:solidFill>
            </a:endParaRPr>
          </a:p>
          <a:p>
            <a:pPr indent="0" lvl="0" marL="0" rtl="0" algn="l">
              <a:spcBef>
                <a:spcPts val="0"/>
              </a:spcBef>
              <a:spcAft>
                <a:spcPts val="0"/>
              </a:spcAft>
              <a:buNone/>
            </a:pPr>
            <a:r>
              <a:rPr lang="en">
                <a:solidFill>
                  <a:schemeClr val="dk1"/>
                </a:solidFill>
              </a:rPr>
              <a:t>Feel free to take photos of the presentation and share them widely. Take into account that not everyone here may want to be part of those photos, though.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244eefce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244eefce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classifiers are examples of a decision-making predictive technology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244eefce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244eefce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AI systems pervasive in our world.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Questions of ethics are often raised in *people-centered AI systems*, which are designed to serve *people*: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helping people (improving service like credit card check, self-driving vehicles), or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interacting with people (conversational agents), or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reasoning about people (profiling for recommendation systems),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 they affecting people in another way (there are dozens of such systems: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parole decisions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employment matching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automated legal aid in immigration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advertisement placement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face recognition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voice recognition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flight routing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etc.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these systems interact with people or make decisions about people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they can become harmful if we as developers who build systems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are not taking ethical considerations into account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e244eefce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e244eefce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244eefce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e244eefce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e244eefce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e244eefce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Wang &amp; Kosinski. Deep neural networks are more accurate than humans at detecting sexual orientation from facial images. Journal of Personality and Social Psychology (in press). September 7, 2017.</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Previous examples were hypothetical studies. Let’s look at a real case study to understand </a:t>
            </a:r>
            <a:endParaRPr/>
          </a:p>
          <a:p>
            <a:pPr indent="0" lvl="0" marL="0" rtl="0" algn="l">
              <a:spcBef>
                <a:spcPts val="0"/>
              </a:spcBef>
              <a:spcAft>
                <a:spcPts val="0"/>
              </a:spcAft>
              <a:buClr>
                <a:schemeClr val="dk1"/>
              </a:buClr>
              <a:buSzPts val="1100"/>
              <a:buFont typeface="Arial"/>
              <a:buNone/>
            </a:pPr>
            <a:r>
              <a:rPr lang="en"/>
              <a:t>what can be dangers of predictive technology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“GAYDAR” refers to the ability to accurately identify  others’ sexual orientation from mere observation.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importantly, we discuss this study not to publicize it and not to disparage specific researchers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are dozens of similar studies </a:t>
            </a:r>
            <a:endParaRPr/>
          </a:p>
          <a:p>
            <a:pPr indent="0" lvl="0" marL="0" rtl="0" algn="l">
              <a:spcBef>
                <a:spcPts val="0"/>
              </a:spcBef>
              <a:spcAft>
                <a:spcPts val="0"/>
              </a:spcAft>
              <a:buClr>
                <a:schemeClr val="dk1"/>
              </a:buClr>
              <a:buSzPts val="1100"/>
              <a:buFont typeface="Arial"/>
              <a:buNone/>
            </a:pPr>
            <a:r>
              <a:rPr lang="en"/>
              <a:t>for example a popular start-up Faception that identifies terrorists based on people’s facial features </a:t>
            </a:r>
            <a:endParaRPr/>
          </a:p>
          <a:p>
            <a:pPr indent="0" lvl="0" marL="0" rtl="0" algn="l">
              <a:spcBef>
                <a:spcPts val="0"/>
              </a:spcBef>
              <a:spcAft>
                <a:spcPts val="0"/>
              </a:spcAft>
              <a:buClr>
                <a:schemeClr val="dk1"/>
              </a:buClr>
              <a:buSzPts val="1100"/>
              <a:buFont typeface="Arial"/>
              <a:buNone/>
            </a:pPr>
            <a:r>
              <a:rPr lang="en"/>
              <a:t>and Cambridge Analytica that has done detailed profiling of individuals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we choose this particular study because the published papers contains multiple ethical pitfalls and our goal is to be able to critically analyze such papers to understand the risks and pitfalls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We show that faces contain much more information about sexual orientation than can be perceived and interpreted by the human brain. We used deep neural networks to extract features from 35,326 facial images. These features were entered into a logistic regression aimed at classifying sexual orientation. Given a single facial image, a classifier could correctly distinguish between gay and heterosexual men in 81% of cases, and in 74% of cases for women. Human judges achieved much lower accuracy: 61% for men and 54% for women. The accuracy of the algorithm increased to 91% and 83%, respectively, given five facial images per person. Facial features employed by the classifier included both fixed (e.g., nose shape) and transient facial features (e.g., grooming style). Consistent with the prenatal hormone theory of sexual orientation, gay men and women tended to have gender-atypical facial morphology, expression, and grooming styles. Prediction models aimed at gender alone allowed for detecting gay males with 57% accuracy and gay females with 58% accuracy. Those findings advance our understanding of the origins of sexual orientation and the limits of human perception. </a:t>
            </a:r>
            <a:r>
              <a:rPr b="1" lang="en"/>
              <a:t>Additionally, given that companies and governments are increasingly using computer vision algorithms to detect people’s intimate traits, our findings expose a threat to the privacy and safety of gay men and women.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244eefce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e244eefce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Research published in credible journal; reviewed in credible news outlets; research was done by researchers in a top university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Before it received a backlash from researchers and from activists, it was extensively covered in press: </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2">
                  <a:extLst>
                    <a:ext uri="{A12FA001-AC4F-418D-AE19-62706E023703}">
                      <ahyp:hlinkClr val="tx"/>
                    </a:ext>
                  </a:extLst>
                </a:hlinkClick>
              </a:rPr>
              <a:t>https://www.economist.com/news/science-and-technology/21728614-machines-read-faces-are-coming-advances-ai-are-used-spot-signs</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3">
                  <a:extLst>
                    <a:ext uri="{A12FA001-AC4F-418D-AE19-62706E023703}">
                      <ahyp:hlinkClr val="tx"/>
                    </a:ext>
                  </a:extLst>
                </a:hlinkClick>
              </a:rPr>
              <a:t>https://www.nytimes.com/2017/10/09/science/stanford-sexual-orientation-study.html</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4">
                  <a:extLst>
                    <a:ext uri="{A12FA001-AC4F-418D-AE19-62706E023703}">
                      <ahyp:hlinkClr val="tx"/>
                    </a:ext>
                  </a:extLst>
                </a:hlinkClick>
              </a:rPr>
              <a:t>https://www.glaad.org/blog/glaad-and-hrc-call-stanford-university-responsible-media-debunk-dangerous-flawed-report</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5">
                  <a:extLst>
                    <a:ext uri="{A12FA001-AC4F-418D-AE19-62706E023703}">
                      <ahyp:hlinkClr val="tx"/>
                    </a:ext>
                  </a:extLst>
                </a:hlinkClick>
              </a:rPr>
              <a:t>https://www.theverge.com/2017/9/21/16332760/ai-sexuality-gaydar-photo-physiognomy</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6">
                  <a:extLst>
                    <a:ext uri="{A12FA001-AC4F-418D-AE19-62706E023703}">
                      <ahyp:hlinkClr val="tx"/>
                    </a:ext>
                  </a:extLst>
                </a:hlinkClick>
              </a:rPr>
              <a:t>https://scatter.wordpress.com/2017/09/10/guest-post-artificial-intelligence-discovers-gayface-sigh/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focus on these parts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3f2e1b70d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3f2e1b70d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Assume you are reviewers of this paper. Let’s critically discuss.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e244eefce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e244eefce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start with the research question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not a new research question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fact, from 19th century there were multiple studies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correlate sexual identity with some external features and genetics.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studies looked at  “gay genes,” “gay brains,” “gay ring fingers,” “lesbian ears,” “gay scalp hair,”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maybe moving from 19th century to 21st century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can you think (and maybe write in the chat box) why is it problematic to develop technologies that predict sexual identity?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sexual identity is one of the private attributes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specifically discriminated against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so if we think about the benefits and harms of such technology (if it existed; but we’ll see later how this specific study in invalid)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there are no clear benefits and a huge number of potential harms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sometimes asking an abstract question like “is it ethical” is really difficult to answer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here are tools how to think about it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think about first if you were able to build a technology that is 100% accurate (perfect) then what is its impact? </a:t>
            </a:r>
            <a:endParaRPr>
              <a:solidFill>
                <a:schemeClr val="dk1"/>
              </a:solidFill>
            </a:endParaRPr>
          </a:p>
          <a:p>
            <a:pPr indent="0" lvl="0" marL="0" rtl="0" algn="l">
              <a:spcBef>
                <a:spcPts val="0"/>
              </a:spcBef>
              <a:spcAft>
                <a:spcPts val="0"/>
              </a:spcAft>
              <a:buNone/>
            </a:pPr>
            <a:r>
              <a:rPr lang="en">
                <a:solidFill>
                  <a:schemeClr val="dk1"/>
                </a:solidFill>
              </a:rPr>
              <a:t>who would benefit and who would be harmed by it?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then we’ll discuss some follow-up questions about potential problems with technology itself (we know that none of such AI systems is 100% accurate on all kinds of in-domain and out-of-domain data)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can you try to think about potential harms and put it in the chat box</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are several potential problems with this research question: </a:t>
            </a:r>
            <a:endParaRPr>
              <a:solidFill>
                <a:schemeClr val="dk1"/>
              </a:solidFill>
            </a:endParaRPr>
          </a:p>
          <a:p>
            <a:pPr indent="0" lvl="0" marL="0" rtl="0" algn="l">
              <a:spcBef>
                <a:spcPts val="0"/>
              </a:spcBef>
              <a:spcAft>
                <a:spcPts val="0"/>
              </a:spcAft>
              <a:buNone/>
            </a:pPr>
            <a:r>
              <a:rPr lang="en">
                <a:solidFill>
                  <a:schemeClr val="dk1"/>
                </a:solidFill>
              </a:rPr>
              <a:t>-- How  people can be harmed by this research?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If such a system is released it can be applied in many scenarios. In many countries being a gay person is prosecutable (by law or by society) and in some places there even death penalty for it. It might affect people’s employment; religious life; family relationships; health care opportunities;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Personal attributes, e.g. gender, race, sexual orientation, religion are social constructs. </a:t>
            </a:r>
            <a:endParaRPr>
              <a:solidFill>
                <a:schemeClr val="dk1"/>
              </a:solidFill>
            </a:endParaRPr>
          </a:p>
          <a:p>
            <a:pPr indent="0" lvl="0" marL="0" rtl="0" algn="l">
              <a:spcBef>
                <a:spcPts val="0"/>
              </a:spcBef>
              <a:spcAft>
                <a:spcPts val="0"/>
              </a:spcAft>
              <a:buNone/>
            </a:pPr>
            <a:r>
              <a:rPr lang="en">
                <a:solidFill>
                  <a:schemeClr val="dk1"/>
                </a:solidFill>
              </a:rPr>
              <a:t>which means sexuality they are socially determined and may vary in their expression across culture, time, and place.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can be non-binary.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are private, intimate, often not visible publicly.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Importantly, </a:t>
            </a:r>
            <a:r>
              <a:rPr b="1" lang="en">
                <a:solidFill>
                  <a:schemeClr val="dk1"/>
                </a:solidFill>
              </a:rPr>
              <a:t>these are properties for which people are often discriminated against</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there might be a question who could benefit from such technology?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Additionally, given that companies and governments are increasingly using computer vision algorithms to detect people’s intimate traits, our findings expose a threat to the privacy and safety of gay men and women.”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violates social contract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https://scatter.wordpress.com/2017/09/10/guest-post-artificial-intelligence-discovers-gayface-sigh/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e244eefce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e244eefce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 are several potential problems with this research question: </a:t>
            </a:r>
            <a:endParaRPr>
              <a:solidFill>
                <a:schemeClr val="dk1"/>
              </a:solidFill>
            </a:endParaRPr>
          </a:p>
          <a:p>
            <a:pPr indent="0" lvl="0" marL="0" rtl="0" algn="l">
              <a:spcBef>
                <a:spcPts val="0"/>
              </a:spcBef>
              <a:spcAft>
                <a:spcPts val="0"/>
              </a:spcAft>
              <a:buNone/>
            </a:pPr>
            <a:r>
              <a:rPr lang="en">
                <a:solidFill>
                  <a:schemeClr val="dk1"/>
                </a:solidFill>
              </a:rPr>
              <a:t>-- How  people can be harmed by this research?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If such a system is released it can be applied in many scenarios. In many countries being a gay person is prosecutable (by law or by society) and in some places there even death penalty for it. It might affect people’s employment; religious life; family relationships; health care opportunities;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Personal attributes, e.g. gender, race, sexual orientation, religion are social constructs. </a:t>
            </a:r>
            <a:endParaRPr>
              <a:solidFill>
                <a:schemeClr val="dk1"/>
              </a:solidFill>
            </a:endParaRPr>
          </a:p>
          <a:p>
            <a:pPr indent="0" lvl="0" marL="0" rtl="0" algn="l">
              <a:spcBef>
                <a:spcPts val="0"/>
              </a:spcBef>
              <a:spcAft>
                <a:spcPts val="0"/>
              </a:spcAft>
              <a:buNone/>
            </a:pPr>
            <a:r>
              <a:rPr lang="en">
                <a:solidFill>
                  <a:schemeClr val="dk1"/>
                </a:solidFill>
              </a:rPr>
              <a:t>which means sexuality they are socially determined and may vary in their expression across culture, time, and place.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can be non-binary.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are private, intimate, often not visible publicly.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Importantly, </a:t>
            </a:r>
            <a:r>
              <a:rPr b="1" lang="en">
                <a:solidFill>
                  <a:schemeClr val="dk1"/>
                </a:solidFill>
              </a:rPr>
              <a:t>these are properties for which people are often discriminated against</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there might be a question who could benefit from such technology?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Additionally, given that companies and governments are increasingly using computer vision algorithms to detect people’s intimate traits, our findings expose a threat to the privacy and safety of gay men and women.”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e244eefce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e244eefce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successful start-up Faception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are not exceptional examples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may have heard about terms like Predictive policing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Predicting crime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Predicting who is likely to  recommit a crime and basing parole decisions upon this prediction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may have heard about Cambridge Analytica when similar predictions about personal attributes were used to manipulate public opinion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ab3ebe446_1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ab3ebe446_1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e244eefce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e244eefce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244eefce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244eefce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Problem 1: privacy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a person creates a profile at a dating website, what does this person expect in terms of: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who will have access to this profile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t</a:t>
            </a:r>
            <a:r>
              <a:rPr b="1" lang="en">
                <a:solidFill>
                  <a:schemeClr val="dk1"/>
                </a:solidFill>
              </a:rPr>
              <a:t>he difference between public and *publicized* data.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Public is fine: they want to be found by their target audience.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there are different social circles and people can decide to reveal different information at different circles.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What they want to put on dating websites might not be what they want to discuss in family or at work.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Did these people agree to participate in the study?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Although it might be legal, the fact that researchers crawled these data is a violation of social contract. Legal ≠ Ethical!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e244eefce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e244eefce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Problem 1: privacy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When a person creates a profile at a dating website, what does this person expect in terms of: </a:t>
            </a:r>
            <a:endParaRPr>
              <a:solidFill>
                <a:schemeClr val="dk1"/>
              </a:solidFill>
            </a:endParaRPr>
          </a:p>
          <a:p>
            <a:pPr indent="0" lvl="0" marL="0" rtl="0" algn="l">
              <a:spcBef>
                <a:spcPts val="0"/>
              </a:spcBef>
              <a:spcAft>
                <a:spcPts val="0"/>
              </a:spcAft>
              <a:buNone/>
            </a:pPr>
            <a:r>
              <a:rPr lang="en">
                <a:solidFill>
                  <a:schemeClr val="dk1"/>
                </a:solidFill>
              </a:rPr>
              <a:t>  -- who will have access to this profile</a:t>
            </a:r>
            <a:endParaRPr>
              <a:solidFill>
                <a:schemeClr val="dk1"/>
              </a:solidFill>
            </a:endParaRPr>
          </a:p>
          <a:p>
            <a:pPr indent="0" lvl="0" marL="0" rtl="0" algn="l">
              <a:spcBef>
                <a:spcPts val="0"/>
              </a:spcBef>
              <a:spcAft>
                <a:spcPts val="0"/>
              </a:spcAft>
              <a:buNone/>
            </a:pPr>
            <a:r>
              <a:rPr lang="en">
                <a:solidFill>
                  <a:schemeClr val="dk1"/>
                </a:solidFill>
              </a:rPr>
              <a:t>  -- the difference between public and *publicized* data. </a:t>
            </a:r>
            <a:endParaRPr>
              <a:solidFill>
                <a:schemeClr val="dk1"/>
              </a:solidFill>
            </a:endParaRPr>
          </a:p>
          <a:p>
            <a:pPr indent="0" lvl="0" marL="0" rtl="0" algn="l">
              <a:spcBef>
                <a:spcPts val="0"/>
              </a:spcBef>
              <a:spcAft>
                <a:spcPts val="0"/>
              </a:spcAft>
              <a:buNone/>
            </a:pPr>
            <a:r>
              <a:rPr lang="en">
                <a:solidFill>
                  <a:schemeClr val="dk1"/>
                </a:solidFill>
              </a:rPr>
              <a:t>Public is fine: they want to be found by their target audience. </a:t>
            </a:r>
            <a:endParaRPr>
              <a:solidFill>
                <a:schemeClr val="dk1"/>
              </a:solidFill>
            </a:endParaRPr>
          </a:p>
          <a:p>
            <a:pPr indent="0" lvl="0" marL="0" rtl="0" algn="l">
              <a:spcBef>
                <a:spcPts val="0"/>
              </a:spcBef>
              <a:spcAft>
                <a:spcPts val="0"/>
              </a:spcAft>
              <a:buNone/>
            </a:pPr>
            <a:r>
              <a:rPr lang="en">
                <a:solidFill>
                  <a:schemeClr val="dk1"/>
                </a:solidFill>
              </a:rPr>
              <a:t>But there are different social circles and people can decide to reveal different information at different circles.</a:t>
            </a:r>
            <a:endParaRPr>
              <a:solidFill>
                <a:schemeClr val="dk1"/>
              </a:solidFill>
            </a:endParaRPr>
          </a:p>
          <a:p>
            <a:pPr indent="0" lvl="0" marL="0" rtl="0" algn="l">
              <a:spcBef>
                <a:spcPts val="0"/>
              </a:spcBef>
              <a:spcAft>
                <a:spcPts val="0"/>
              </a:spcAft>
              <a:buNone/>
            </a:pPr>
            <a:r>
              <a:rPr lang="en">
                <a:solidFill>
                  <a:schemeClr val="dk1"/>
                </a:solidFill>
              </a:rPr>
              <a:t> What they want to put on dating websites might not be what they want to discuss in family or at work.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Did these people agree to participate in the study?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Although it might be legal, the fact that researchers crawled these data is a violation of social contract. Legal ≠ Ethical!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e244eefce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e244eefce4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we ask about the dataset that was used?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Problem 2: bias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Only white people, self-disclose their orientation, certain social groups, certain age groups, certain time range/fashion; the photos were carefully selected by subjects to be attractive so there is even self-selection bias… The dataset is balanced, which does not represent true data distribution.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Once trained on this data, this model cannot be applied in other settings.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classifier was trained with these data; the classifier may be used by people who don’t fully understand limitations of this technology.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Important note: since the social contract was violated at the stage of research question definition, fixing the problem of bias and other problems would not help making this study ethically acceptable.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e244eefce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e244eefce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Problem 2: bias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Only white people, self-disclose their orientation, certain social groups, certain age groups, certain time range/fashion; the photos were carefully selected by subjects to be attractive so there is even self-selection bias… The dataset is balanced, which does not represent true data distribution.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Once trained on this data, this model cannot be applied in other settings.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 classifier was trained with these data; the classifier may be used by people who don’t fully understand limitations of this technology.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Important note: since the social contract was violated at the stage of research question definition, fixing the problem of bias and other problems would not help making this study ethically acceptable.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244eefce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e244eefce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Is it important to have classification decisions be explainable/interpretable? What are confounding variables to control for? biases in data propagate into models and are getting amplified. Is there a discussion on these issues in the paper?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Interpretability of models: can we use not interpretable models when we make predictions about sensitive attributes, about complex experimental conditions that require broader world knowledge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Settings in which this interpretability is crucial today: medical diagnostics, social science research that explores sensitive questions (e.g. police paper)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Important note: since the social contract was was violated at the stage of research question definition, fixing the problem of bias and other problems would not help making this study acceptable.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e244eefce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e244eefce4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Is it important to have classification decisions be explainable/interpretable? What are confounding variables to control for? biases in data propagate into models and are getting amplified. Is there a discussion on these issues in the paper?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Interpretability of models: can we use not interpretable models when we make predictions about sensitive attributes, about complex experimental conditions that require broader world knowledge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Settings in which this interpretability is crucial today: medical diagnostics, social science research that explores sensitive questions (e.g. police paper)</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e244eefce4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e244eefce4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Similarly to the IQ classifier in slide 10.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No ML model is 100% accurate, all are biased to training data. In these settings,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misclassification is expensive to individuals misclassified</a:t>
            </a:r>
            <a:r>
              <a:rPr lang="en">
                <a:solidFill>
                  <a:schemeClr val="dk1"/>
                </a:solidFill>
              </a:rPr>
              <a:t>. It can affect their lives.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Important note: since the social contract was was violated at the stage of research question definition, fixing the problem of bias and other problems would not help making this study acceptable.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e244eefce4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e244eefce4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if my algorithm misclassified my dog as a cookie -- it’s probably funny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e244eefce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e244eefce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highlight>
                  <a:schemeClr val="lt1"/>
                </a:highlight>
              </a:rPr>
              <a:t>what about if it misclassified person’s face as a dog?</a:t>
            </a:r>
            <a:endParaRPr sz="1000">
              <a:solidFill>
                <a:schemeClr val="dk1"/>
              </a:solidFill>
              <a:highlight>
                <a:schemeClr val="lt1"/>
              </a:highlight>
            </a:endParaRPr>
          </a:p>
          <a:p>
            <a:pPr indent="0" lvl="0" marL="0" rtl="0" algn="l">
              <a:lnSpc>
                <a:spcPct val="115000"/>
              </a:lnSpc>
              <a:spcBef>
                <a:spcPts val="0"/>
              </a:spcBef>
              <a:spcAft>
                <a:spcPts val="0"/>
              </a:spcAft>
              <a:buNone/>
            </a:pPr>
            <a:r>
              <a:t/>
            </a:r>
            <a:endParaRPr sz="1000">
              <a:solidFill>
                <a:schemeClr val="dk1"/>
              </a:solidFill>
              <a:highlight>
                <a:schemeClr val="lt1"/>
              </a:highlight>
            </a:endParaRPr>
          </a:p>
          <a:p>
            <a:pPr indent="0" lvl="0" marL="0" rtl="0" algn="l">
              <a:lnSpc>
                <a:spcPct val="115000"/>
              </a:lnSpc>
              <a:spcBef>
                <a:spcPts val="0"/>
              </a:spcBef>
              <a:spcAft>
                <a:spcPts val="0"/>
              </a:spcAft>
              <a:buNone/>
            </a:pPr>
            <a:r>
              <a:rPr lang="en" sz="1000">
                <a:solidFill>
                  <a:schemeClr val="dk1"/>
                </a:solidFill>
                <a:highlight>
                  <a:schemeClr val="lt1"/>
                </a:highlight>
              </a:rPr>
              <a:t>Discuss the “gorilla incident”</a:t>
            </a:r>
            <a:endParaRPr sz="1000">
              <a:solidFill>
                <a:schemeClr val="dk1"/>
              </a:solidFill>
              <a:highlight>
                <a:schemeClr val="lt1"/>
              </a:highlight>
            </a:endParaRPr>
          </a:p>
          <a:p>
            <a:pPr indent="0" lvl="0" marL="0" rtl="0" algn="l">
              <a:lnSpc>
                <a:spcPct val="115000"/>
              </a:lnSpc>
              <a:spcBef>
                <a:spcPts val="0"/>
              </a:spcBef>
              <a:spcAft>
                <a:spcPts val="0"/>
              </a:spcAft>
              <a:buNone/>
            </a:pPr>
            <a:r>
              <a:t/>
            </a:r>
            <a:endParaRPr sz="1000">
              <a:solidFill>
                <a:schemeClr val="dk1"/>
              </a:solidFill>
              <a:highlight>
                <a:schemeClr val="lt1"/>
              </a:highlight>
            </a:endParaRPr>
          </a:p>
          <a:p>
            <a:pPr indent="0" lvl="0" marL="0" rtl="0" algn="l">
              <a:lnSpc>
                <a:spcPct val="115000"/>
              </a:lnSpc>
              <a:spcBef>
                <a:spcPts val="0"/>
              </a:spcBef>
              <a:spcAft>
                <a:spcPts val="0"/>
              </a:spcAft>
              <a:buNone/>
            </a:pPr>
            <a:r>
              <a:rPr lang="en" sz="1000">
                <a:solidFill>
                  <a:schemeClr val="dk1"/>
                </a:solidFill>
                <a:highlight>
                  <a:schemeClr val="lt1"/>
                </a:highlight>
              </a:rPr>
              <a:t>From Yonathan Zunger: Asking the right questions about AI </a:t>
            </a:r>
            <a:r>
              <a:rPr lang="en" sz="1000" u="sng">
                <a:solidFill>
                  <a:srgbClr val="1155CC"/>
                </a:solidFill>
                <a:highlight>
                  <a:schemeClr val="lt1"/>
                </a:highlight>
                <a:hlinkClick r:id="rId2">
                  <a:extLst>
                    <a:ext uri="{A12FA001-AC4F-418D-AE19-62706E023703}">
                      <ahyp:hlinkClr val="tx"/>
                    </a:ext>
                  </a:extLst>
                </a:hlinkClick>
              </a:rPr>
              <a:t>https://medium.com/@yonatanzunger/asking-the-right-questions-about-ai-7ed2d9820c48</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000">
                <a:solidFill>
                  <a:schemeClr val="dk1"/>
                </a:solidFill>
                <a:highlight>
                  <a:schemeClr val="lt1"/>
                </a:highlight>
              </a:rPr>
              <a:t>“The gorilla incident” photo indexing system had publicly described a picture of a Black man and his friend as “gorilla</a:t>
            </a:r>
            <a:endParaRPr sz="1000">
              <a:solidFill>
                <a:schemeClr val="dk1"/>
              </a:solidFill>
              <a:highlight>
                <a:schemeClr val="lt1"/>
              </a:highlight>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highlight>
                  <a:schemeClr val="lt1"/>
                </a:highlight>
              </a:rPr>
              <a:t>Many people suspected that this issue was the same one as the one that caused HP’s face-tracking webcams to not work on Black people six years earlier: that the training data for “faces” had been composed exclusively of white people. This was the first thing we suspected as well, but it we quickly crossed it off the list: the training data included a wide range of people of all races and colors. What actually happened was the intersection of three subtle problems: The first problem was that face recognition is hard. Different people look so vividly different to us precisely because a tremendous fraction of our brain matter is dedicated to nothing but recognizing people’s faces; we’ve spent millions of years evolving tools for nothing else. But if you compare how different two different faces are in to how different, say, two different chairs are, you’ll see that faces are tremendously more similar than you would guess — even across species. In fact, we discovered that this bug was far from isolated: the system was also prone to misidentifying white faces as dogs and seals.</a:t>
            </a:r>
            <a:br>
              <a:rPr lang="en" sz="1000">
                <a:solidFill>
                  <a:schemeClr val="dk1"/>
                </a:solidFill>
                <a:highlight>
                  <a:schemeClr val="lt1"/>
                </a:highlight>
              </a:rPr>
            </a:br>
            <a:br>
              <a:rPr lang="en" sz="1000">
                <a:solidFill>
                  <a:schemeClr val="dk1"/>
                </a:solidFill>
                <a:highlight>
                  <a:schemeClr val="lt1"/>
                </a:highlight>
              </a:rPr>
            </a:br>
            <a:r>
              <a:rPr lang="en" sz="1000">
                <a:solidFill>
                  <a:schemeClr val="dk1"/>
                </a:solidFill>
                <a:highlight>
                  <a:schemeClr val="lt1"/>
                </a:highlight>
              </a:rPr>
              <a:t>And this goes to the second problem, which is the real heart of the matter: </a:t>
            </a:r>
            <a:r>
              <a:rPr b="1" lang="en" sz="1000">
                <a:solidFill>
                  <a:schemeClr val="dk1"/>
                </a:solidFill>
                <a:highlight>
                  <a:schemeClr val="lt1"/>
                </a:highlight>
              </a:rPr>
              <a:t>ML systems are very smart in their domain, but know nothing at all about the broader world, unless they were taught it. And when trying to think about all the ways in which different pictures could be identified as different objects — this AI isn’t just about faces— nobody thought to explain to it the long history of Black people being dehumanized by being compared to apes. That context is what made this error so serious and harmful, while misidentifying someone’s toddler as a seal would just be funny.</a:t>
            </a:r>
            <a:br>
              <a:rPr b="1" lang="en" sz="1000">
                <a:solidFill>
                  <a:schemeClr val="dk1"/>
                </a:solidFill>
                <a:highlight>
                  <a:schemeClr val="lt1"/>
                </a:highlight>
              </a:rPr>
            </a:br>
            <a:r>
              <a:rPr lang="en" sz="1000">
                <a:solidFill>
                  <a:schemeClr val="dk1"/>
                </a:solidFill>
                <a:highlight>
                  <a:schemeClr val="lt1"/>
                </a:highlight>
              </a:rPr>
              <a:t>There’s no simple answer to this question. When dealing with problems involving humans, the cost of errors is typically tied in with tremendously subtle cultural issues. It’s not so much that it’s hard to explain them as that it’s hard to think of them in advance: quickly, list for me the top cultural sensitivities that might show up around pictures of arms!</a:t>
            </a:r>
            <a:br>
              <a:rPr lang="en" sz="1000">
                <a:solidFill>
                  <a:schemeClr val="dk1"/>
                </a:solidFill>
                <a:highlight>
                  <a:schemeClr val="lt1"/>
                </a:highlight>
              </a:rPr>
            </a:b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2538de4e8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e2538de4e8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e244eefce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e244eefce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3f7fc74a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3f7fc74a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3f7fc74a0a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3f7fc74a0a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Khipu’s code of conduct, available in the link, can be summarized as “we will be respectful in this space.” If that that does happen, the instructors in charge of this practical will address the situation accordingly.</a:t>
            </a:r>
            <a:endParaRPr>
              <a:solidFill>
                <a:schemeClr val="dk1"/>
              </a:solidFill>
            </a:endParaRPr>
          </a:p>
          <a:p>
            <a:pPr indent="0" lvl="0" marL="0" rtl="0" algn="l">
              <a:spcBef>
                <a:spcPts val="0"/>
              </a:spcBef>
              <a:spcAft>
                <a:spcPts val="0"/>
              </a:spcAft>
              <a:buNone/>
            </a:pPr>
            <a:r>
              <a:rPr lang="en">
                <a:solidFill>
                  <a:schemeClr val="dk1"/>
                </a:solidFill>
              </a:rPr>
              <a:t>Feel free to take photos of the presentation and share them widely. Take into account that not everyone here may want to be part of those photos, though.</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3f7fc74a0a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3f7fc74a0a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Khipu’s code of conduct, available in the link, can be summarized as “we will be respectful in this space.” If that that does happen, the instructors in charge of this practical will address the situation accordingly.</a:t>
            </a:r>
            <a:endParaRPr>
              <a:solidFill>
                <a:schemeClr val="dk1"/>
              </a:solidFill>
            </a:endParaRPr>
          </a:p>
          <a:p>
            <a:pPr indent="0" lvl="0" marL="0" rtl="0" algn="l">
              <a:spcBef>
                <a:spcPts val="0"/>
              </a:spcBef>
              <a:spcAft>
                <a:spcPts val="0"/>
              </a:spcAft>
              <a:buNone/>
            </a:pPr>
            <a:r>
              <a:rPr lang="en">
                <a:solidFill>
                  <a:schemeClr val="dk1"/>
                </a:solidFill>
              </a:rPr>
              <a:t>Feel free to take photos of the presentation and share them widely. Take into account that not everyone here may want to be part of those photos, though.</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3ab3ebe446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3ab3ebe446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Enough about us, now tell us something about you! We will use a shared document throughout the practical. </a:t>
            </a:r>
            <a:endParaRPr>
              <a:solidFill>
                <a:schemeClr val="dk1"/>
              </a:solidFill>
            </a:endParaRPr>
          </a:p>
          <a:p>
            <a:pPr indent="0" lvl="0" marL="0" rtl="0" algn="l">
              <a:spcBef>
                <a:spcPts val="0"/>
              </a:spcBef>
              <a:spcAft>
                <a:spcPts val="0"/>
              </a:spcAft>
              <a:buNone/>
            </a:pPr>
            <a:r>
              <a:rPr lang="en">
                <a:solidFill>
                  <a:schemeClr val="dk1"/>
                </a:solidFill>
              </a:rPr>
              <a:t>Since google documents are not very functional beyond 25 users at the same time, we have 3 documents and you will use the one that corresponds to the row where you are seating. Please go to the link of your row and in Exercise 1 leave us your name and what city you visit Khipu from. You have about 3 minutes to complete this activity.</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3ab3ebe446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3ab3ebe446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3f7fc74a0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3f7fc74a0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Khipu’s code of conduct, available in the link, can be summarized as “we will be respectful in this space.” If that that does happen, the instructors in charge of this practical will address the situation accordingly.</a:t>
            </a:r>
            <a:endParaRPr>
              <a:solidFill>
                <a:schemeClr val="dk1"/>
              </a:solidFill>
            </a:endParaRPr>
          </a:p>
          <a:p>
            <a:pPr indent="0" lvl="0" marL="0" rtl="0" algn="l">
              <a:spcBef>
                <a:spcPts val="0"/>
              </a:spcBef>
              <a:spcAft>
                <a:spcPts val="0"/>
              </a:spcAft>
              <a:buNone/>
            </a:pPr>
            <a:r>
              <a:rPr lang="en">
                <a:solidFill>
                  <a:schemeClr val="dk1"/>
                </a:solidFill>
              </a:rPr>
              <a:t>Feel free to take photos of the presentation and share them widely. Take into account that not everyone here may want to be part of those photos, though.</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3ab3ebe446_1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3ab3ebe446_1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Enough about us, now tell us something about you! We will use a shared document throughout the practical. </a:t>
            </a:r>
            <a:endParaRPr>
              <a:solidFill>
                <a:schemeClr val="dk1"/>
              </a:solidFill>
            </a:endParaRPr>
          </a:p>
          <a:p>
            <a:pPr indent="0" lvl="0" marL="0" rtl="0" algn="l">
              <a:spcBef>
                <a:spcPts val="0"/>
              </a:spcBef>
              <a:spcAft>
                <a:spcPts val="0"/>
              </a:spcAft>
              <a:buNone/>
            </a:pPr>
            <a:r>
              <a:rPr lang="en">
                <a:solidFill>
                  <a:schemeClr val="dk1"/>
                </a:solidFill>
              </a:rPr>
              <a:t>Since google documents are not very functional beyond 25 users at the same time, we have 3 documents and you will use the one that corresponds to the row where you are seating. Please go to the link of your row and in Exercise 1 leave us your name and what city you visit Khipu from. You have about 3 minutes to complete this activity.</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3f5ef2666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3f5ef2666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above abstract illustrates privacy concerns with using healthcare data,  </a:t>
            </a:r>
            <a:endParaRPr>
              <a:solidFill>
                <a:schemeClr val="dk1"/>
              </a:solidFill>
            </a:endParaRPr>
          </a:p>
          <a:p>
            <a:pPr indent="0" lvl="0" marL="0" rtl="0" algn="l">
              <a:spcBef>
                <a:spcPts val="0"/>
              </a:spcBef>
              <a:spcAft>
                <a:spcPts val="0"/>
              </a:spcAft>
              <a:buNone/>
            </a:pPr>
            <a:r>
              <a:rPr lang="en">
                <a:solidFill>
                  <a:schemeClr val="dk1"/>
                </a:solidFill>
              </a:rPr>
              <a:t>releasing data publicly, </a:t>
            </a:r>
            <a:endParaRPr>
              <a:solidFill>
                <a:schemeClr val="dk1"/>
              </a:solidFill>
            </a:endParaRPr>
          </a:p>
          <a:p>
            <a:pPr indent="0" lvl="0" marL="0" rtl="0" algn="l">
              <a:spcBef>
                <a:spcPts val="0"/>
              </a:spcBef>
              <a:spcAft>
                <a:spcPts val="0"/>
              </a:spcAft>
              <a:buNone/>
            </a:pPr>
            <a:r>
              <a:rPr lang="en">
                <a:solidFill>
                  <a:schemeClr val="dk1"/>
                </a:solidFill>
              </a:rPr>
              <a:t>problems with assumptions about privacy -- that obfuscating names does not anonymize data since many other features correlate with demographics, </a:t>
            </a:r>
            <a:endParaRPr>
              <a:solidFill>
                <a:schemeClr val="dk1"/>
              </a:solidFill>
            </a:endParaRPr>
          </a:p>
          <a:p>
            <a:pPr indent="0" lvl="0" marL="0" rtl="0" algn="l">
              <a:spcBef>
                <a:spcPts val="0"/>
              </a:spcBef>
              <a:spcAft>
                <a:spcPts val="0"/>
              </a:spcAft>
              <a:buNone/>
            </a:pPr>
            <a:r>
              <a:rPr lang="en">
                <a:solidFill>
                  <a:schemeClr val="dk1"/>
                </a:solidFill>
              </a:rPr>
              <a:t>annotation issued with binary gender and race, </a:t>
            </a:r>
            <a:endParaRPr>
              <a:solidFill>
                <a:schemeClr val="dk1"/>
              </a:solidFill>
            </a:endParaRPr>
          </a:p>
          <a:p>
            <a:pPr indent="0" lvl="0" marL="0" rtl="0" algn="l">
              <a:spcBef>
                <a:spcPts val="0"/>
              </a:spcBef>
              <a:spcAft>
                <a:spcPts val="0"/>
              </a:spcAft>
              <a:buNone/>
            </a:pPr>
            <a:r>
              <a:rPr lang="en">
                <a:solidFill>
                  <a:schemeClr val="dk1"/>
                </a:solidFill>
              </a:rPr>
              <a:t>US-centric assumptions about conceptualization of race, </a:t>
            </a:r>
            <a:endParaRPr>
              <a:solidFill>
                <a:schemeClr val="dk1"/>
              </a:solidFill>
            </a:endParaRPr>
          </a:p>
          <a:p>
            <a:pPr indent="0" lvl="0" marL="0" rtl="0" algn="l">
              <a:spcBef>
                <a:spcPts val="0"/>
              </a:spcBef>
              <a:spcAft>
                <a:spcPts val="0"/>
              </a:spcAft>
              <a:buNone/>
            </a:pPr>
            <a:r>
              <a:rPr lang="en">
                <a:solidFill>
                  <a:schemeClr val="dk1"/>
                </a:solidFill>
              </a:rPr>
              <a:t>evaluation of fairness on intrinsic benchmarks that might not reflect the true use case scenarios.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Additional potential discussion is on what constitutes "high accuracy" when potential harms from misclasification are high (the weight of wrong predictions should be high).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e2538de4e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e2538de4e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above abstract illustrates privacy concerns with using healthcare data,  </a:t>
            </a:r>
            <a:endParaRPr>
              <a:solidFill>
                <a:schemeClr val="dk1"/>
              </a:solidFill>
            </a:endParaRPr>
          </a:p>
          <a:p>
            <a:pPr indent="0" lvl="0" marL="0" rtl="0" algn="l">
              <a:spcBef>
                <a:spcPts val="0"/>
              </a:spcBef>
              <a:spcAft>
                <a:spcPts val="0"/>
              </a:spcAft>
              <a:buNone/>
            </a:pPr>
            <a:r>
              <a:rPr lang="en">
                <a:solidFill>
                  <a:schemeClr val="dk1"/>
                </a:solidFill>
              </a:rPr>
              <a:t>releasing data publicly, </a:t>
            </a:r>
            <a:endParaRPr>
              <a:solidFill>
                <a:schemeClr val="dk1"/>
              </a:solidFill>
            </a:endParaRPr>
          </a:p>
          <a:p>
            <a:pPr indent="0" lvl="0" marL="0" rtl="0" algn="l">
              <a:spcBef>
                <a:spcPts val="0"/>
              </a:spcBef>
              <a:spcAft>
                <a:spcPts val="0"/>
              </a:spcAft>
              <a:buNone/>
            </a:pPr>
            <a:r>
              <a:rPr lang="en">
                <a:solidFill>
                  <a:schemeClr val="dk1"/>
                </a:solidFill>
              </a:rPr>
              <a:t>problems with assumptions about privacy -- that obfuscating names does not anonymize data since many other features correlate with demographics, </a:t>
            </a:r>
            <a:endParaRPr>
              <a:solidFill>
                <a:schemeClr val="dk1"/>
              </a:solidFill>
            </a:endParaRPr>
          </a:p>
          <a:p>
            <a:pPr indent="0" lvl="0" marL="0" rtl="0" algn="l">
              <a:spcBef>
                <a:spcPts val="0"/>
              </a:spcBef>
              <a:spcAft>
                <a:spcPts val="0"/>
              </a:spcAft>
              <a:buNone/>
            </a:pPr>
            <a:r>
              <a:rPr b="1" lang="en">
                <a:solidFill>
                  <a:schemeClr val="dk1"/>
                </a:solidFill>
              </a:rPr>
              <a:t>annotation issued with binary gender and race, </a:t>
            </a:r>
            <a:endParaRPr b="1">
              <a:solidFill>
                <a:schemeClr val="dk1"/>
              </a:solidFill>
            </a:endParaRPr>
          </a:p>
          <a:p>
            <a:pPr indent="0" lvl="0" marL="0" rtl="0" algn="l">
              <a:spcBef>
                <a:spcPts val="0"/>
              </a:spcBef>
              <a:spcAft>
                <a:spcPts val="0"/>
              </a:spcAft>
              <a:buNone/>
            </a:pPr>
            <a:r>
              <a:rPr b="1" lang="en">
                <a:solidFill>
                  <a:schemeClr val="dk1"/>
                </a:solidFill>
              </a:rPr>
              <a:t>US-centric assumptions about conceptualization of race, </a:t>
            </a:r>
            <a:endParaRPr b="1">
              <a:solidFill>
                <a:schemeClr val="dk1"/>
              </a:solidFill>
            </a:endParaRPr>
          </a:p>
          <a:p>
            <a:pPr indent="0" lvl="0" marL="0" rtl="0" algn="l">
              <a:spcBef>
                <a:spcPts val="0"/>
              </a:spcBef>
              <a:spcAft>
                <a:spcPts val="0"/>
              </a:spcAft>
              <a:buNone/>
            </a:pPr>
            <a:r>
              <a:rPr lang="en">
                <a:solidFill>
                  <a:schemeClr val="dk1"/>
                </a:solidFill>
              </a:rPr>
              <a:t>evaluation of fairness on intrinsic benchmarks that might not reflect the true use case scenarios.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Additional potential discussion is on what </a:t>
            </a:r>
            <a:r>
              <a:rPr lang="en">
                <a:solidFill>
                  <a:schemeClr val="dk1"/>
                </a:solidFill>
              </a:rPr>
              <a:t>constitutes</a:t>
            </a:r>
            <a:r>
              <a:rPr lang="en">
                <a:solidFill>
                  <a:schemeClr val="dk1"/>
                </a:solidFill>
              </a:rPr>
              <a:t> "high accuracy" when potential harms from misclasification are high (the weight of wrong predictions should be high).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2538de4e8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2538de4e8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7fc74a0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7fc74a0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3ab3ebe446_1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3ab3ebe446_1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Enough about us, now tell us something about you! We will use a shared document throughout the practical. </a:t>
            </a:r>
            <a:endParaRPr>
              <a:solidFill>
                <a:schemeClr val="dk1"/>
              </a:solidFill>
            </a:endParaRPr>
          </a:p>
          <a:p>
            <a:pPr indent="0" lvl="0" marL="0" rtl="0" algn="l">
              <a:spcBef>
                <a:spcPts val="0"/>
              </a:spcBef>
              <a:spcAft>
                <a:spcPts val="0"/>
              </a:spcAft>
              <a:buNone/>
            </a:pPr>
            <a:r>
              <a:rPr lang="en">
                <a:solidFill>
                  <a:schemeClr val="dk1"/>
                </a:solidFill>
              </a:rPr>
              <a:t>Since google documents are not very functional beyond 25 users at the same time, we have 3 documents and you will use the one that corresponds to the row where you are seating. Please go to the link of your row and in Exercise 1 leave us your name and what city you visit Khipu from. You have about 3 minutes to complete this activity.</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3ab3ebe446_1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3ab3ebe446_1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Enough about us, now tell us something about you! We will use a shared document throughout the practical. </a:t>
            </a:r>
            <a:endParaRPr>
              <a:solidFill>
                <a:schemeClr val="dk1"/>
              </a:solidFill>
            </a:endParaRPr>
          </a:p>
          <a:p>
            <a:pPr indent="0" lvl="0" marL="0" rtl="0" algn="l">
              <a:spcBef>
                <a:spcPts val="0"/>
              </a:spcBef>
              <a:spcAft>
                <a:spcPts val="0"/>
              </a:spcAft>
              <a:buNone/>
            </a:pPr>
            <a:r>
              <a:rPr lang="en">
                <a:solidFill>
                  <a:schemeClr val="dk1"/>
                </a:solidFill>
              </a:rPr>
              <a:t>Since google documents are not very functional beyond 25 users at the same time, we have 3 documents and you will use the one that corresponds to the row where you are seating. Please go to the link of your row and in Exercise 1 leave us your name and what city you visit Khipu from. You have about 3 minutes to complete this activity.</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e2538de4e8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e2538de4e8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above abstract illustrates privacy concerns with using healthcare data,  releasing data publicly, the problem with assumptions about privacy -- that obfuscating names does not anonymize data since many other features correlate with demographics, annotation issued with binary gender and race, US-centric assumptions about conceptualization of race, evaluation of fairness on intrinsic benchmarks that might not reflect the true use case scenarios.  Additional potential discussion is on what constitues "high accuracy" when the harm from misclasification is high (the weight of wrong predictions should be high).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e2538de4e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e2538de4e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e2538de4e8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e2538de4e8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e252abbb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e252abbb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3ab3ebe446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3ab3ebe446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3ab3ebe446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3ab3ebe446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3ab3ebe446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3ab3ebe446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2538de4e8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2538de4e8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3ab3ebe446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3ab3ebe446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3ab3ebe446_1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3ab3ebe446_1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3ab3ebe446_1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3ab3ebe446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3ab3ebe446_1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3ab3ebe446_1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5ef2666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3f5ef2666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section we reflect on the obstacles facing the discussion of ethical issues by the NLP community. Perhaps the most basic question to pose here is whether ethical issues can usefully be discussed in ECSs in research papers. In our experience, there are many people in the NLP community who are not keen on the idea. Sometimes this seems to come from worries about doing it well: </a:t>
            </a:r>
            <a:r>
              <a:rPr b="1" lang="en">
                <a:solidFill>
                  <a:schemeClr val="dk1"/>
                </a:solidFill>
              </a:rPr>
              <a:t>I’m a computer scientist - what do I know about ethics?</a:t>
            </a:r>
            <a:r>
              <a:rPr lang="en">
                <a:solidFill>
                  <a:schemeClr val="dk1"/>
                </a:solidFill>
              </a:rPr>
              <a:t> or perhaps </a:t>
            </a:r>
            <a:r>
              <a:rPr b="1" lang="en">
                <a:solidFill>
                  <a:schemeClr val="dk1"/>
                </a:solidFill>
              </a:rPr>
              <a:t>My English is ok for writing technical papers, but no way could I write about benefits and harms</a:t>
            </a:r>
            <a:r>
              <a:rPr lang="en">
                <a:solidFill>
                  <a:schemeClr val="dk1"/>
                </a:solidFill>
              </a:rPr>
              <a:t>. But we have also heard frustrations about the very idea of writing ECSs: </a:t>
            </a:r>
            <a:r>
              <a:rPr b="1" lang="en">
                <a:solidFill>
                  <a:schemeClr val="dk1"/>
                </a:solidFill>
              </a:rPr>
              <a:t>they are a waste of time</a:t>
            </a:r>
            <a:r>
              <a:rPr lang="en">
                <a:solidFill>
                  <a:schemeClr val="dk1"/>
                </a:solidFill>
              </a:rPr>
              <a:t>, </a:t>
            </a:r>
            <a:r>
              <a:rPr b="1" lang="en">
                <a:solidFill>
                  <a:schemeClr val="dk1"/>
                </a:solidFill>
              </a:rPr>
              <a:t>all that has to be said already has been said, that there simply is nothing serious to say here</a:t>
            </a:r>
            <a:r>
              <a:rPr lang="en">
                <a:solidFill>
                  <a:schemeClr val="dk1"/>
                </a:solidFill>
              </a:rPr>
              <a:t> (When I asked my supervisor about this, he laughed). In short: it is nothing but a waste of valuable research 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many authors do have interesting things to say. The following is from an ECS on the track Interpretability and Analysis of Models for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NLP (Zhang et al., 2021) reflecting on vulnerable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groups (see boldface)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3f5ef2666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3f5ef2666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section we reflect on the obstacles facing the discussion of ethical issues by the NLP community. Perhaps the most basic question to pose here is whether ethical issues can usefully be discussed in ECSs in research papers. In our experience, there are many people in the NLP community who are not keen on the idea. Sometimes this seems to come from worries about doing it well: I’m a computer scientist - what do I know about ethics? or perhaps My English is ok for writing technical papers, but no way could I write about benefits and harms. But we have also heard frustrations about the very idea of writing ECSs: they are a waste of time, all that has to be said already has been said, that there simply is nothing serious to say here (When I asked my supervisor about this, he laughed). In short: it is nothing but a waste of valuable research 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But many authors do have interesting things to say. The following is from an ECS on the track Interpretability and Analysis of Models for</a:t>
            </a:r>
            <a:endParaRPr>
              <a:solidFill>
                <a:schemeClr val="dk1"/>
              </a:solidFill>
            </a:endParaRPr>
          </a:p>
          <a:p>
            <a:pPr indent="0" lvl="0" marL="0" rtl="0" algn="l">
              <a:spcBef>
                <a:spcPts val="0"/>
              </a:spcBef>
              <a:spcAft>
                <a:spcPts val="0"/>
              </a:spcAft>
              <a:buNone/>
            </a:pPr>
            <a:r>
              <a:rPr lang="en">
                <a:solidFill>
                  <a:schemeClr val="dk1"/>
                </a:solidFill>
              </a:rPr>
              <a:t>NLP (Zhang et al., 2021) reflecting on vulnerable</a:t>
            </a:r>
            <a:endParaRPr>
              <a:solidFill>
                <a:schemeClr val="dk1"/>
              </a:solidFill>
            </a:endParaRPr>
          </a:p>
          <a:p>
            <a:pPr indent="0" lvl="0" marL="0" rtl="0" algn="l">
              <a:spcBef>
                <a:spcPts val="0"/>
              </a:spcBef>
              <a:spcAft>
                <a:spcPts val="0"/>
              </a:spcAft>
              <a:buNone/>
            </a:pPr>
            <a:r>
              <a:rPr lang="en">
                <a:solidFill>
                  <a:schemeClr val="dk1"/>
                </a:solidFill>
              </a:rPr>
              <a:t>groups (see boldface)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3f5ef2666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3f5ef2666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section we reflect on the obstacles facing the discussion of ethical issues by the NLP community. Perhaps the most basic question to pose here is whether ethical issues can usefully be discussed in ECSs in research papers. In our experience, there are many people in the NLP community who are not keen on the idea. Sometimes this seems to come from worries about doing it well: I’m a computer scientist - what do I know about ethics? or perhaps My English is ok for writing technical papers, but no way could I write about benefits and harms. But we have also heard frustrations about the very idea of writing ECSs: they are a waste of time, all that has to be said already has been said, that there simply is nothing serious to say here (When I asked my supervisor about this, he laughed). In short: it is nothing but a waste of valuable research 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But many authors do have interesting things to say. The following is from an ECS on the track Interpretability and Analysis of Models for</a:t>
            </a:r>
            <a:endParaRPr>
              <a:solidFill>
                <a:schemeClr val="dk1"/>
              </a:solidFill>
            </a:endParaRPr>
          </a:p>
          <a:p>
            <a:pPr indent="0" lvl="0" marL="0" rtl="0" algn="l">
              <a:spcBef>
                <a:spcPts val="0"/>
              </a:spcBef>
              <a:spcAft>
                <a:spcPts val="0"/>
              </a:spcAft>
              <a:buNone/>
            </a:pPr>
            <a:r>
              <a:rPr lang="en">
                <a:solidFill>
                  <a:schemeClr val="dk1"/>
                </a:solidFill>
              </a:rPr>
              <a:t>NLP (Zhang et al., 2021) reflecting on vulnerable</a:t>
            </a:r>
            <a:endParaRPr>
              <a:solidFill>
                <a:schemeClr val="dk1"/>
              </a:solidFill>
            </a:endParaRPr>
          </a:p>
          <a:p>
            <a:pPr indent="0" lvl="0" marL="0" rtl="0" algn="l">
              <a:spcBef>
                <a:spcPts val="0"/>
              </a:spcBef>
              <a:spcAft>
                <a:spcPts val="0"/>
              </a:spcAft>
              <a:buNone/>
            </a:pPr>
            <a:r>
              <a:rPr lang="en">
                <a:solidFill>
                  <a:schemeClr val="dk1"/>
                </a:solidFill>
              </a:rPr>
              <a:t>groups (see boldface)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3ab3ebe446_1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3ab3ebe446_1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3ab3ebe446_1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3ab3ebe446_1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3ab3ebe446_1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3ab3ebe446_1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LAA</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p:cSld name="01_Title Slide">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481500"/>
          </a:xfrm>
          <a:prstGeom prst="rect">
            <a:avLst/>
          </a:prstGeom>
          <a:noFill/>
          <a:ln>
            <a:noFill/>
          </a:ln>
        </p:spPr>
        <p:txBody>
          <a:bodyPr anchorCtr="0" anchor="t" bIns="34275" lIns="68575" spcFirstLastPara="1" rIns="68575" wrap="square" tIns="34275">
            <a:normAutofit/>
          </a:bodyPr>
          <a:lstStyle>
            <a:lvl1pPr lvl="0" marR="0" rtl="0" algn="ctr">
              <a:lnSpc>
                <a:spcPct val="90000"/>
              </a:lnSpc>
              <a:spcBef>
                <a:spcPts val="0"/>
              </a:spcBef>
              <a:spcAft>
                <a:spcPts val="0"/>
              </a:spcAft>
              <a:buClr>
                <a:schemeClr val="dk2"/>
              </a:buClr>
              <a:buSzPts val="2400"/>
              <a:buFont typeface="Open Sans Light"/>
              <a:buNone/>
              <a:defRPr b="0" i="0" sz="2400" u="none" cap="none" strike="noStrike">
                <a:solidFill>
                  <a:schemeClr val="dk2"/>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620575"/>
            <a:ext cx="7886700" cy="304800"/>
          </a:xfrm>
          <a:prstGeom prst="rect">
            <a:avLst/>
          </a:prstGeom>
          <a:noFill/>
          <a:ln>
            <a:noFill/>
          </a:ln>
        </p:spPr>
        <p:txBody>
          <a:bodyPr anchorCtr="0" anchor="t" bIns="34275" lIns="68575" spcFirstLastPara="1" rIns="68575" wrap="square" tIns="34275">
            <a:normAutofit/>
          </a:bodyPr>
          <a:lstStyle>
            <a:lvl1pPr indent="-228600" lvl="0" marL="457200" marR="0" rtl="0" algn="ctr">
              <a:lnSpc>
                <a:spcPct val="86000"/>
              </a:lnSpc>
              <a:spcBef>
                <a:spcPts val="0"/>
              </a:spcBef>
              <a:spcAft>
                <a:spcPts val="0"/>
              </a:spcAft>
              <a:buClr>
                <a:schemeClr val="dk1"/>
              </a:buClr>
              <a:buSzPts val="1200"/>
              <a:buFont typeface="Arial"/>
              <a:buNone/>
              <a:defRPr b="0" i="0" sz="1200" u="none" cap="none" strike="noStrike">
                <a:solidFill>
                  <a:schemeClr val="dk1"/>
                </a:solidFill>
                <a:latin typeface="Open Sans Light"/>
                <a:ea typeface="Open Sans Light"/>
                <a:cs typeface="Open Sans Light"/>
                <a:sym typeface="Open Sans Light"/>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p:tgtEl>
                                          <p:spTgt spid="51"/>
                                        </p:tgtEl>
                                        <p:attrNameLst>
                                          <p:attrName>ppt_w</p:attrName>
                                        </p:attrNameLst>
                                      </p:cBhvr>
                                      <p:tavLst>
                                        <p:tav fmla="" tm="0">
                                          <p:val>
                                            <p:strVal val="0"/>
                                          </p:val>
                                        </p:tav>
                                        <p:tav fmla="" tm="100000">
                                          <p:val>
                                            <p:strVal val="#ppt_w"/>
                                          </p:val>
                                        </p:tav>
                                      </p:tavLst>
                                    </p:anim>
                                    <p:anim calcmode="lin" valueType="num">
                                      <p:cBhvr additive="base">
                                        <p:cTn dur="500"/>
                                        <p:tgtEl>
                                          <p:spTgt spid="5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600"/>
                                  </p:stCondLst>
                                  <p:childTnLst>
                                    <p:set>
                                      <p:cBhvr>
                                        <p:cTn dur="1" fill="hold">
                                          <p:stCondLst>
                                            <p:cond delay="0"/>
                                          </p:stCondLst>
                                        </p:cTn>
                                        <p:tgtEl>
                                          <p:spTgt spid="52">
                                            <p:txEl>
                                              <p:pRg end="0" st="0"/>
                                            </p:txEl>
                                          </p:spTgt>
                                        </p:tgtEl>
                                        <p:attrNameLst>
                                          <p:attrName>style.visibility</p:attrName>
                                        </p:attrNameLst>
                                      </p:cBhvr>
                                      <p:to>
                                        <p:strVal val="visible"/>
                                      </p:to>
                                    </p:set>
                                    <p:animEffect filter="fade" transition="in">
                                      <p:cBhvr>
                                        <p:cTn dur="2000"/>
                                        <p:tgtEl>
                                          <p:spTgt spid="52">
                                            <p:txEl>
                                              <p:pRg end="0" st="0"/>
                                            </p:txEl>
                                          </p:spTgt>
                                        </p:tgtEl>
                                      </p:cBhvr>
                                    </p:animEffect>
                                  </p:childTnLst>
                                </p:cTn>
                              </p:par>
                              <p:par>
                                <p:cTn fill="hold" nodeType="withEffect" presetClass="entr" presetID="10" presetSubtype="0">
                                  <p:stCondLst>
                                    <p:cond delay="600"/>
                                  </p:stCondLst>
                                  <p:childTnLst>
                                    <p:set>
                                      <p:cBhvr>
                                        <p:cTn dur="1" fill="hold">
                                          <p:stCondLst>
                                            <p:cond delay="0"/>
                                          </p:stCondLst>
                                        </p:cTn>
                                        <p:tgtEl>
                                          <p:spTgt spid="52">
                                            <p:txEl>
                                              <p:pRg end="1" st="1"/>
                                            </p:txEl>
                                          </p:spTgt>
                                        </p:tgtEl>
                                        <p:attrNameLst>
                                          <p:attrName>style.visibility</p:attrName>
                                        </p:attrNameLst>
                                      </p:cBhvr>
                                      <p:to>
                                        <p:strVal val="visible"/>
                                      </p:to>
                                    </p:set>
                                    <p:animEffect filter="fade" transition="in">
                                      <p:cBhvr>
                                        <p:cTn dur="2000"/>
                                        <p:tgtEl>
                                          <p:spTgt spid="52">
                                            <p:txEl>
                                              <p:pRg end="1" st="1"/>
                                            </p:txEl>
                                          </p:spTgt>
                                        </p:tgtEl>
                                      </p:cBhvr>
                                    </p:animEffect>
                                  </p:childTnLst>
                                </p:cTn>
                              </p:par>
                              <p:par>
                                <p:cTn fill="hold" nodeType="withEffect" presetClass="entr" presetID="10" presetSubtype="0">
                                  <p:stCondLst>
                                    <p:cond delay="600"/>
                                  </p:stCondLst>
                                  <p:childTnLst>
                                    <p:set>
                                      <p:cBhvr>
                                        <p:cTn dur="1" fill="hold">
                                          <p:stCondLst>
                                            <p:cond delay="0"/>
                                          </p:stCondLst>
                                        </p:cTn>
                                        <p:tgtEl>
                                          <p:spTgt spid="52">
                                            <p:txEl>
                                              <p:pRg end="2" st="2"/>
                                            </p:txEl>
                                          </p:spTgt>
                                        </p:tgtEl>
                                        <p:attrNameLst>
                                          <p:attrName>style.visibility</p:attrName>
                                        </p:attrNameLst>
                                      </p:cBhvr>
                                      <p:to>
                                        <p:strVal val="visible"/>
                                      </p:to>
                                    </p:set>
                                    <p:animEffect filter="fade" transition="in">
                                      <p:cBhvr>
                                        <p:cTn dur="2000"/>
                                        <p:tgtEl>
                                          <p:spTgt spid="52">
                                            <p:txEl>
                                              <p:pRg end="2" st="2"/>
                                            </p:txEl>
                                          </p:spTgt>
                                        </p:tgtEl>
                                      </p:cBhvr>
                                    </p:animEffect>
                                  </p:childTnLst>
                                </p:cTn>
                              </p:par>
                              <p:par>
                                <p:cTn fill="hold" nodeType="withEffect" presetClass="entr" presetID="10" presetSubtype="0">
                                  <p:stCondLst>
                                    <p:cond delay="600"/>
                                  </p:stCondLst>
                                  <p:childTnLst>
                                    <p:set>
                                      <p:cBhvr>
                                        <p:cTn dur="1" fill="hold">
                                          <p:stCondLst>
                                            <p:cond delay="0"/>
                                          </p:stCondLst>
                                        </p:cTn>
                                        <p:tgtEl>
                                          <p:spTgt spid="52">
                                            <p:txEl>
                                              <p:pRg end="3" st="3"/>
                                            </p:txEl>
                                          </p:spTgt>
                                        </p:tgtEl>
                                        <p:attrNameLst>
                                          <p:attrName>style.visibility</p:attrName>
                                        </p:attrNameLst>
                                      </p:cBhvr>
                                      <p:to>
                                        <p:strVal val="visible"/>
                                      </p:to>
                                    </p:set>
                                    <p:animEffect filter="fade" transition="in">
                                      <p:cBhvr>
                                        <p:cTn dur="2000"/>
                                        <p:tgtEl>
                                          <p:spTgt spid="52">
                                            <p:txEl>
                                              <p:pRg end="3" st="3"/>
                                            </p:txEl>
                                          </p:spTgt>
                                        </p:tgtEl>
                                      </p:cBhvr>
                                    </p:animEffect>
                                  </p:childTnLst>
                                </p:cTn>
                              </p:par>
                              <p:par>
                                <p:cTn fill="hold" nodeType="withEffect" presetClass="entr" presetID="10" presetSubtype="0">
                                  <p:stCondLst>
                                    <p:cond delay="600"/>
                                  </p:stCondLst>
                                  <p:childTnLst>
                                    <p:set>
                                      <p:cBhvr>
                                        <p:cTn dur="1" fill="hold">
                                          <p:stCondLst>
                                            <p:cond delay="0"/>
                                          </p:stCondLst>
                                        </p:cTn>
                                        <p:tgtEl>
                                          <p:spTgt spid="52">
                                            <p:txEl>
                                              <p:pRg end="4" st="4"/>
                                            </p:txEl>
                                          </p:spTgt>
                                        </p:tgtEl>
                                        <p:attrNameLst>
                                          <p:attrName>style.visibility</p:attrName>
                                        </p:attrNameLst>
                                      </p:cBhvr>
                                      <p:to>
                                        <p:strVal val="visible"/>
                                      </p:to>
                                    </p:set>
                                    <p:animEffect filter="fade" transition="in">
                                      <p:cBhvr>
                                        <p:cTn dur="2000"/>
                                        <p:tgtEl>
                                          <p:spTgt spid="52">
                                            <p:txEl>
                                              <p:pRg end="4" st="4"/>
                                            </p:txEl>
                                          </p:spTgt>
                                        </p:tgtEl>
                                      </p:cBhvr>
                                    </p:animEffect>
                                  </p:childTnLst>
                                </p:cTn>
                              </p:par>
                              <p:par>
                                <p:cTn fill="hold" nodeType="withEffect" presetClass="entr" presetID="10" presetSubtype="0">
                                  <p:stCondLst>
                                    <p:cond delay="600"/>
                                  </p:stCondLst>
                                  <p:childTnLst>
                                    <p:set>
                                      <p:cBhvr>
                                        <p:cTn dur="1" fill="hold">
                                          <p:stCondLst>
                                            <p:cond delay="0"/>
                                          </p:stCondLst>
                                        </p:cTn>
                                        <p:tgtEl>
                                          <p:spTgt spid="52">
                                            <p:txEl>
                                              <p:pRg end="5" st="5"/>
                                            </p:txEl>
                                          </p:spTgt>
                                        </p:tgtEl>
                                        <p:attrNameLst>
                                          <p:attrName>style.visibility</p:attrName>
                                        </p:attrNameLst>
                                      </p:cBhvr>
                                      <p:to>
                                        <p:strVal val="visible"/>
                                      </p:to>
                                    </p:set>
                                    <p:animEffect filter="fade" transition="in">
                                      <p:cBhvr>
                                        <p:cTn dur="2000"/>
                                        <p:tgtEl>
                                          <p:spTgt spid="52">
                                            <p:txEl>
                                              <p:pRg end="5" st="5"/>
                                            </p:txEl>
                                          </p:spTgt>
                                        </p:tgtEl>
                                      </p:cBhvr>
                                    </p:animEffect>
                                  </p:childTnLst>
                                </p:cTn>
                              </p:par>
                              <p:par>
                                <p:cTn fill="hold" nodeType="withEffect" presetClass="entr" presetID="10" presetSubtype="0">
                                  <p:stCondLst>
                                    <p:cond delay="600"/>
                                  </p:stCondLst>
                                  <p:childTnLst>
                                    <p:set>
                                      <p:cBhvr>
                                        <p:cTn dur="1" fill="hold">
                                          <p:stCondLst>
                                            <p:cond delay="0"/>
                                          </p:stCondLst>
                                        </p:cTn>
                                        <p:tgtEl>
                                          <p:spTgt spid="52">
                                            <p:txEl>
                                              <p:pRg end="6" st="6"/>
                                            </p:txEl>
                                          </p:spTgt>
                                        </p:tgtEl>
                                        <p:attrNameLst>
                                          <p:attrName>style.visibility</p:attrName>
                                        </p:attrNameLst>
                                      </p:cBhvr>
                                      <p:to>
                                        <p:strVal val="visible"/>
                                      </p:to>
                                    </p:set>
                                    <p:animEffect filter="fade" transition="in">
                                      <p:cBhvr>
                                        <p:cTn dur="2000"/>
                                        <p:tgtEl>
                                          <p:spTgt spid="52">
                                            <p:txEl>
                                              <p:pRg end="6" st="6"/>
                                            </p:txEl>
                                          </p:spTgt>
                                        </p:tgtEl>
                                      </p:cBhvr>
                                    </p:animEffect>
                                  </p:childTnLst>
                                </p:cTn>
                              </p:par>
                              <p:par>
                                <p:cTn fill="hold" nodeType="withEffect" presetClass="entr" presetID="10" presetSubtype="0">
                                  <p:stCondLst>
                                    <p:cond delay="600"/>
                                  </p:stCondLst>
                                  <p:childTnLst>
                                    <p:set>
                                      <p:cBhvr>
                                        <p:cTn dur="1" fill="hold">
                                          <p:stCondLst>
                                            <p:cond delay="0"/>
                                          </p:stCondLst>
                                        </p:cTn>
                                        <p:tgtEl>
                                          <p:spTgt spid="52">
                                            <p:txEl>
                                              <p:pRg end="7" st="7"/>
                                            </p:txEl>
                                          </p:spTgt>
                                        </p:tgtEl>
                                        <p:attrNameLst>
                                          <p:attrName>style.visibility</p:attrName>
                                        </p:attrNameLst>
                                      </p:cBhvr>
                                      <p:to>
                                        <p:strVal val="visible"/>
                                      </p:to>
                                    </p:set>
                                    <p:animEffect filter="fade" transition="in">
                                      <p:cBhvr>
                                        <p:cTn dur="2000"/>
                                        <p:tgtEl>
                                          <p:spTgt spid="52">
                                            <p:txEl>
                                              <p:pRg end="7" st="7"/>
                                            </p:txEl>
                                          </p:spTgt>
                                        </p:tgtEl>
                                      </p:cBhvr>
                                    </p:animEffect>
                                  </p:childTnLst>
                                </p:cTn>
                              </p:par>
                              <p:par>
                                <p:cTn fill="hold" nodeType="withEffect" presetClass="entr" presetID="10" presetSubtype="0">
                                  <p:stCondLst>
                                    <p:cond delay="600"/>
                                  </p:stCondLst>
                                  <p:childTnLst>
                                    <p:set>
                                      <p:cBhvr>
                                        <p:cTn dur="1" fill="hold">
                                          <p:stCondLst>
                                            <p:cond delay="0"/>
                                          </p:stCondLst>
                                        </p:cTn>
                                        <p:tgtEl>
                                          <p:spTgt spid="52">
                                            <p:txEl>
                                              <p:pRg end="8" st="8"/>
                                            </p:txEl>
                                          </p:spTgt>
                                        </p:tgtEl>
                                        <p:attrNameLst>
                                          <p:attrName>style.visibility</p:attrName>
                                        </p:attrNameLst>
                                      </p:cBhvr>
                                      <p:to>
                                        <p:strVal val="visible"/>
                                      </p:to>
                                    </p:set>
                                    <p:animEffect filter="fade" transition="in">
                                      <p:cBhvr>
                                        <p:cTn dur="2000"/>
                                        <p:tgtEl>
                                          <p:spTgt spid="5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3" name="Shape 53"/>
        <p:cNvGrpSpPr/>
        <p:nvPr/>
      </p:nvGrpSpPr>
      <p:grpSpPr>
        <a:xfrm>
          <a:off x="0" y="0"/>
          <a:ext cx="0" cy="0"/>
          <a:chOff x="0" y="0"/>
          <a:chExt cx="0" cy="0"/>
        </a:xfrm>
      </p:grpSpPr>
      <p:sp>
        <p:nvSpPr>
          <p:cNvPr id="54" name="Google Shape;54;p14"/>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ph type="title"/>
          </p:nvPr>
        </p:nvSpPr>
        <p:spPr>
          <a:xfrm>
            <a:off x="152400" y="228600"/>
            <a:ext cx="8839200" cy="7428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Clr>
                <a:srgbClr val="1155CC"/>
              </a:buClr>
              <a:buSzPts val="2800"/>
              <a:buNone/>
              <a:defRPr>
                <a:solidFill>
                  <a:srgbClr val="1155CC"/>
                </a:solidFill>
              </a:defRPr>
            </a:lvl2pPr>
            <a:lvl3pPr lvl="2" rtl="0">
              <a:spcBef>
                <a:spcPts val="0"/>
              </a:spcBef>
              <a:spcAft>
                <a:spcPts val="0"/>
              </a:spcAft>
              <a:buClr>
                <a:srgbClr val="1155CC"/>
              </a:buClr>
              <a:buSzPts val="2800"/>
              <a:buNone/>
              <a:defRPr>
                <a:solidFill>
                  <a:srgbClr val="1155CC"/>
                </a:solidFill>
              </a:defRPr>
            </a:lvl3pPr>
            <a:lvl4pPr lvl="3" rtl="0">
              <a:spcBef>
                <a:spcPts val="0"/>
              </a:spcBef>
              <a:spcAft>
                <a:spcPts val="0"/>
              </a:spcAft>
              <a:buClr>
                <a:srgbClr val="1155CC"/>
              </a:buClr>
              <a:buSzPts val="2800"/>
              <a:buNone/>
              <a:defRPr>
                <a:solidFill>
                  <a:srgbClr val="1155CC"/>
                </a:solidFill>
              </a:defRPr>
            </a:lvl4pPr>
            <a:lvl5pPr lvl="4" rtl="0">
              <a:spcBef>
                <a:spcPts val="0"/>
              </a:spcBef>
              <a:spcAft>
                <a:spcPts val="0"/>
              </a:spcAft>
              <a:buClr>
                <a:srgbClr val="1155CC"/>
              </a:buClr>
              <a:buSzPts val="2800"/>
              <a:buNone/>
              <a:defRPr>
                <a:solidFill>
                  <a:srgbClr val="1155CC"/>
                </a:solidFill>
              </a:defRPr>
            </a:lvl5pPr>
            <a:lvl6pPr lvl="5" rtl="0">
              <a:spcBef>
                <a:spcPts val="0"/>
              </a:spcBef>
              <a:spcAft>
                <a:spcPts val="0"/>
              </a:spcAft>
              <a:buClr>
                <a:srgbClr val="1155CC"/>
              </a:buClr>
              <a:buSzPts val="2800"/>
              <a:buNone/>
              <a:defRPr>
                <a:solidFill>
                  <a:srgbClr val="1155CC"/>
                </a:solidFill>
              </a:defRPr>
            </a:lvl6pPr>
            <a:lvl7pPr lvl="6" rtl="0">
              <a:spcBef>
                <a:spcPts val="0"/>
              </a:spcBef>
              <a:spcAft>
                <a:spcPts val="0"/>
              </a:spcAft>
              <a:buClr>
                <a:srgbClr val="1155CC"/>
              </a:buClr>
              <a:buSzPts val="2800"/>
              <a:buNone/>
              <a:defRPr>
                <a:solidFill>
                  <a:srgbClr val="1155CC"/>
                </a:solidFill>
              </a:defRPr>
            </a:lvl7pPr>
            <a:lvl8pPr lvl="7" rtl="0">
              <a:spcBef>
                <a:spcPts val="0"/>
              </a:spcBef>
              <a:spcAft>
                <a:spcPts val="0"/>
              </a:spcAft>
              <a:buClr>
                <a:srgbClr val="1155CC"/>
              </a:buClr>
              <a:buSzPts val="2800"/>
              <a:buNone/>
              <a:defRPr>
                <a:solidFill>
                  <a:srgbClr val="1155CC"/>
                </a:solidFill>
              </a:defRPr>
            </a:lvl8pPr>
            <a:lvl9pPr lvl="8" rtl="0">
              <a:spcBef>
                <a:spcPts val="0"/>
              </a:spcBef>
              <a:spcAft>
                <a:spcPts val="0"/>
              </a:spcAft>
              <a:buClr>
                <a:srgbClr val="1155CC"/>
              </a:buClr>
              <a:buSzPts val="2800"/>
              <a:buNone/>
              <a:defRPr>
                <a:solidFill>
                  <a:srgbClr val="1155CC"/>
                </a:solidFill>
              </a:defRPr>
            </a:lvl9pPr>
          </a:lstStyle>
          <a:p/>
        </p:txBody>
      </p:sp>
      <p:sp>
        <p:nvSpPr>
          <p:cNvPr id="56" name="Google Shape;56;p14"/>
          <p:cNvSpPr txBox="1"/>
          <p:nvPr>
            <p:ph idx="1" type="body"/>
          </p:nvPr>
        </p:nvSpPr>
        <p:spPr>
          <a:xfrm>
            <a:off x="228600" y="1085850"/>
            <a:ext cx="8763000" cy="3486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30200" lvl="1" marL="914400" rtl="0">
              <a:spcBef>
                <a:spcPts val="1000"/>
              </a:spcBef>
              <a:spcAft>
                <a:spcPts val="0"/>
              </a:spcAft>
              <a:buSzPts val="1600"/>
              <a:buChar char="○"/>
              <a:defRPr sz="1600"/>
            </a:lvl2pPr>
            <a:lvl3pPr indent="-317500" lvl="2" marL="1371600" rtl="0">
              <a:spcBef>
                <a:spcPts val="1000"/>
              </a:spcBef>
              <a:spcAft>
                <a:spcPts val="0"/>
              </a:spcAft>
              <a:buSzPts val="1400"/>
              <a:buChar char="■"/>
              <a:defRPr sz="14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57" name="Google Shape;57;p14"/>
          <p:cNvSpPr txBox="1"/>
          <p:nvPr>
            <p:ph idx="2" type="subTitle"/>
          </p:nvPr>
        </p:nvSpPr>
        <p:spPr>
          <a:xfrm>
            <a:off x="0" y="0"/>
            <a:ext cx="4572000" cy="1998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sz="1100">
                <a:solidFill>
                  <a:srgbClr val="FFFFFF"/>
                </a:solidFill>
              </a:defRPr>
            </a:lvl1pPr>
            <a:lvl2pPr lvl="1" rtl="0" algn="r">
              <a:spcBef>
                <a:spcPts val="1200"/>
              </a:spcBef>
              <a:spcAft>
                <a:spcPts val="0"/>
              </a:spcAft>
              <a:buNone/>
              <a:defRPr/>
            </a:lvl2pPr>
            <a:lvl3pPr lvl="2" rtl="0" algn="r">
              <a:spcBef>
                <a:spcPts val="1200"/>
              </a:spcBef>
              <a:spcAft>
                <a:spcPts val="0"/>
              </a:spcAft>
              <a:buNone/>
              <a:defRPr/>
            </a:lvl3pPr>
            <a:lvl4pPr lvl="3" rtl="0" algn="r">
              <a:spcBef>
                <a:spcPts val="1200"/>
              </a:spcBef>
              <a:spcAft>
                <a:spcPts val="0"/>
              </a:spcAft>
              <a:buNone/>
              <a:defRPr/>
            </a:lvl4pPr>
            <a:lvl5pPr lvl="4" rtl="0" algn="r">
              <a:spcBef>
                <a:spcPts val="1200"/>
              </a:spcBef>
              <a:spcAft>
                <a:spcPts val="0"/>
              </a:spcAft>
              <a:buNone/>
              <a:defRPr/>
            </a:lvl5pPr>
            <a:lvl6pPr lvl="5" rtl="0" algn="r">
              <a:spcBef>
                <a:spcPts val="1200"/>
              </a:spcBef>
              <a:spcAft>
                <a:spcPts val="0"/>
              </a:spcAft>
              <a:buNone/>
              <a:defRPr/>
            </a:lvl6pPr>
            <a:lvl7pPr lvl="6" rtl="0" algn="r">
              <a:spcBef>
                <a:spcPts val="1200"/>
              </a:spcBef>
              <a:spcAft>
                <a:spcPts val="0"/>
              </a:spcAft>
              <a:buNone/>
              <a:defRPr/>
            </a:lvl7pPr>
            <a:lvl8pPr lvl="7" rtl="0" algn="r">
              <a:spcBef>
                <a:spcPts val="1200"/>
              </a:spcBef>
              <a:spcAft>
                <a:spcPts val="0"/>
              </a:spcAft>
              <a:buNone/>
              <a:defRPr/>
            </a:lvl8pPr>
            <a:lvl9pPr lvl="8" rtl="0" algn="r">
              <a:spcBef>
                <a:spcPts val="1200"/>
              </a:spcBef>
              <a:spcAft>
                <a:spcPts val="1200"/>
              </a:spcAft>
              <a:buNone/>
              <a:defRPr/>
            </a:lvl9pPr>
          </a:lstStyle>
          <a:p/>
        </p:txBody>
      </p:sp>
      <p:sp>
        <p:nvSpPr>
          <p:cNvPr id="58" name="Google Shape;58;p14"/>
          <p:cNvSpPr txBox="1"/>
          <p:nvPr>
            <p:ph idx="12" type="sldNum"/>
          </p:nvPr>
        </p:nvSpPr>
        <p:spPr>
          <a:xfrm>
            <a:off x="4373850" y="4986425"/>
            <a:ext cx="472500" cy="165000"/>
          </a:xfrm>
          <a:prstGeom prst="rect">
            <a:avLst/>
          </a:prstGeom>
        </p:spPr>
        <p:txBody>
          <a:bodyPr anchorCtr="0" anchor="ctr" bIns="91425" lIns="91425" spcFirstLastPara="1" rIns="91425" wrap="square" tIns="91425">
            <a:normAutofit fontScale="25000" lnSpcReduction="20000"/>
          </a:bodyPr>
          <a:lstStyle>
            <a:lvl1pPr lvl="0" rtl="0" algn="ctr">
              <a:buNone/>
              <a:defRPr sz="1100">
                <a:solidFill>
                  <a:srgbClr val="674EA7"/>
                </a:solidFill>
                <a:latin typeface="Open Sans"/>
                <a:ea typeface="Open Sans"/>
                <a:cs typeface="Open Sans"/>
                <a:sym typeface="Open Sans"/>
              </a:defRPr>
            </a:lvl1pPr>
            <a:lvl2pPr lvl="1" rtl="0" algn="ctr">
              <a:buNone/>
              <a:defRPr sz="1100">
                <a:solidFill>
                  <a:srgbClr val="674EA7"/>
                </a:solidFill>
                <a:latin typeface="Open Sans"/>
                <a:ea typeface="Open Sans"/>
                <a:cs typeface="Open Sans"/>
                <a:sym typeface="Open Sans"/>
              </a:defRPr>
            </a:lvl2pPr>
            <a:lvl3pPr lvl="2" rtl="0" algn="ctr">
              <a:buNone/>
              <a:defRPr sz="1100">
                <a:solidFill>
                  <a:srgbClr val="674EA7"/>
                </a:solidFill>
                <a:latin typeface="Open Sans"/>
                <a:ea typeface="Open Sans"/>
                <a:cs typeface="Open Sans"/>
                <a:sym typeface="Open Sans"/>
              </a:defRPr>
            </a:lvl3pPr>
            <a:lvl4pPr lvl="3" rtl="0" algn="ctr">
              <a:buNone/>
              <a:defRPr sz="1100">
                <a:solidFill>
                  <a:srgbClr val="674EA7"/>
                </a:solidFill>
                <a:latin typeface="Open Sans"/>
                <a:ea typeface="Open Sans"/>
                <a:cs typeface="Open Sans"/>
                <a:sym typeface="Open Sans"/>
              </a:defRPr>
            </a:lvl4pPr>
            <a:lvl5pPr lvl="4" rtl="0" algn="ctr">
              <a:buNone/>
              <a:defRPr sz="1100">
                <a:solidFill>
                  <a:srgbClr val="674EA7"/>
                </a:solidFill>
                <a:latin typeface="Open Sans"/>
                <a:ea typeface="Open Sans"/>
                <a:cs typeface="Open Sans"/>
                <a:sym typeface="Open Sans"/>
              </a:defRPr>
            </a:lvl5pPr>
            <a:lvl6pPr lvl="5" rtl="0" algn="ctr">
              <a:buNone/>
              <a:defRPr sz="1100">
                <a:solidFill>
                  <a:srgbClr val="674EA7"/>
                </a:solidFill>
                <a:latin typeface="Open Sans"/>
                <a:ea typeface="Open Sans"/>
                <a:cs typeface="Open Sans"/>
                <a:sym typeface="Open Sans"/>
              </a:defRPr>
            </a:lvl6pPr>
            <a:lvl7pPr lvl="6" rtl="0" algn="ctr">
              <a:buNone/>
              <a:defRPr sz="1100">
                <a:solidFill>
                  <a:srgbClr val="674EA7"/>
                </a:solidFill>
                <a:latin typeface="Open Sans"/>
                <a:ea typeface="Open Sans"/>
                <a:cs typeface="Open Sans"/>
                <a:sym typeface="Open Sans"/>
              </a:defRPr>
            </a:lvl7pPr>
            <a:lvl8pPr lvl="7" rtl="0" algn="ctr">
              <a:buNone/>
              <a:defRPr sz="1100">
                <a:solidFill>
                  <a:srgbClr val="674EA7"/>
                </a:solidFill>
                <a:latin typeface="Open Sans"/>
                <a:ea typeface="Open Sans"/>
                <a:cs typeface="Open Sans"/>
                <a:sym typeface="Open Sans"/>
              </a:defRPr>
            </a:lvl8pPr>
            <a:lvl9pPr lvl="8" rtl="0" algn="ctr">
              <a:buNone/>
              <a:defRPr sz="1100">
                <a:solidFill>
                  <a:srgbClr val="674EA7"/>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9" name="Shape 59"/>
        <p:cNvGrpSpPr/>
        <p:nvPr/>
      </p:nvGrpSpPr>
      <p:grpSpPr>
        <a:xfrm>
          <a:off x="0" y="0"/>
          <a:ext cx="0" cy="0"/>
          <a:chOff x="0" y="0"/>
          <a:chExt cx="0" cy="0"/>
        </a:xfrm>
      </p:grpSpPr>
      <p:sp>
        <p:nvSpPr>
          <p:cNvPr id="60" name="Google Shape;60;p15"/>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txBox="1"/>
          <p:nvPr>
            <p:ph type="title"/>
          </p:nvPr>
        </p:nvSpPr>
        <p:spPr>
          <a:xfrm>
            <a:off x="152400" y="228600"/>
            <a:ext cx="8839200" cy="7428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Clr>
                <a:srgbClr val="1155CC"/>
              </a:buClr>
              <a:buSzPts val="2800"/>
              <a:buNone/>
              <a:defRPr>
                <a:solidFill>
                  <a:srgbClr val="1155CC"/>
                </a:solidFill>
              </a:defRPr>
            </a:lvl2pPr>
            <a:lvl3pPr lvl="2" rtl="0">
              <a:spcBef>
                <a:spcPts val="0"/>
              </a:spcBef>
              <a:spcAft>
                <a:spcPts val="0"/>
              </a:spcAft>
              <a:buClr>
                <a:srgbClr val="1155CC"/>
              </a:buClr>
              <a:buSzPts val="2800"/>
              <a:buNone/>
              <a:defRPr>
                <a:solidFill>
                  <a:srgbClr val="1155CC"/>
                </a:solidFill>
              </a:defRPr>
            </a:lvl3pPr>
            <a:lvl4pPr lvl="3" rtl="0">
              <a:spcBef>
                <a:spcPts val="0"/>
              </a:spcBef>
              <a:spcAft>
                <a:spcPts val="0"/>
              </a:spcAft>
              <a:buClr>
                <a:srgbClr val="1155CC"/>
              </a:buClr>
              <a:buSzPts val="2800"/>
              <a:buNone/>
              <a:defRPr>
                <a:solidFill>
                  <a:srgbClr val="1155CC"/>
                </a:solidFill>
              </a:defRPr>
            </a:lvl4pPr>
            <a:lvl5pPr lvl="4" rtl="0">
              <a:spcBef>
                <a:spcPts val="0"/>
              </a:spcBef>
              <a:spcAft>
                <a:spcPts val="0"/>
              </a:spcAft>
              <a:buClr>
                <a:srgbClr val="1155CC"/>
              </a:buClr>
              <a:buSzPts val="2800"/>
              <a:buNone/>
              <a:defRPr>
                <a:solidFill>
                  <a:srgbClr val="1155CC"/>
                </a:solidFill>
              </a:defRPr>
            </a:lvl5pPr>
            <a:lvl6pPr lvl="5" rtl="0">
              <a:spcBef>
                <a:spcPts val="0"/>
              </a:spcBef>
              <a:spcAft>
                <a:spcPts val="0"/>
              </a:spcAft>
              <a:buClr>
                <a:srgbClr val="1155CC"/>
              </a:buClr>
              <a:buSzPts val="2800"/>
              <a:buNone/>
              <a:defRPr>
                <a:solidFill>
                  <a:srgbClr val="1155CC"/>
                </a:solidFill>
              </a:defRPr>
            </a:lvl6pPr>
            <a:lvl7pPr lvl="6" rtl="0">
              <a:spcBef>
                <a:spcPts val="0"/>
              </a:spcBef>
              <a:spcAft>
                <a:spcPts val="0"/>
              </a:spcAft>
              <a:buClr>
                <a:srgbClr val="1155CC"/>
              </a:buClr>
              <a:buSzPts val="2800"/>
              <a:buNone/>
              <a:defRPr>
                <a:solidFill>
                  <a:srgbClr val="1155CC"/>
                </a:solidFill>
              </a:defRPr>
            </a:lvl7pPr>
            <a:lvl8pPr lvl="7" rtl="0">
              <a:spcBef>
                <a:spcPts val="0"/>
              </a:spcBef>
              <a:spcAft>
                <a:spcPts val="0"/>
              </a:spcAft>
              <a:buClr>
                <a:srgbClr val="1155CC"/>
              </a:buClr>
              <a:buSzPts val="2800"/>
              <a:buNone/>
              <a:defRPr>
                <a:solidFill>
                  <a:srgbClr val="1155CC"/>
                </a:solidFill>
              </a:defRPr>
            </a:lvl8pPr>
            <a:lvl9pPr lvl="8" rtl="0">
              <a:spcBef>
                <a:spcPts val="0"/>
              </a:spcBef>
              <a:spcAft>
                <a:spcPts val="0"/>
              </a:spcAft>
              <a:buClr>
                <a:srgbClr val="1155CC"/>
              </a:buClr>
              <a:buSzPts val="2800"/>
              <a:buNone/>
              <a:defRPr>
                <a:solidFill>
                  <a:srgbClr val="1155CC"/>
                </a:solidFill>
              </a:defRPr>
            </a:lvl9pPr>
          </a:lstStyle>
          <a:p/>
        </p:txBody>
      </p:sp>
      <p:sp>
        <p:nvSpPr>
          <p:cNvPr id="62" name="Google Shape;62;p15"/>
          <p:cNvSpPr txBox="1"/>
          <p:nvPr>
            <p:ph idx="1" type="body"/>
          </p:nvPr>
        </p:nvSpPr>
        <p:spPr>
          <a:xfrm>
            <a:off x="228600" y="1085850"/>
            <a:ext cx="8763000" cy="3486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30200" lvl="1" marL="914400" rtl="0">
              <a:spcBef>
                <a:spcPts val="0"/>
              </a:spcBef>
              <a:spcAft>
                <a:spcPts val="0"/>
              </a:spcAft>
              <a:buSzPts val="1600"/>
              <a:buChar char="○"/>
              <a:defRPr sz="1600"/>
            </a:lvl2pPr>
            <a:lvl3pPr indent="-317500" lvl="2" marL="1371600" rtl="0">
              <a:spcBef>
                <a:spcPts val="0"/>
              </a:spcBef>
              <a:spcAft>
                <a:spcPts val="0"/>
              </a:spcAft>
              <a:buSzPts val="1400"/>
              <a:buChar char="■"/>
              <a:defRPr sz="14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3" name="Google Shape;63;p15"/>
          <p:cNvSpPr txBox="1"/>
          <p:nvPr>
            <p:ph idx="2" type="subTitle"/>
          </p:nvPr>
        </p:nvSpPr>
        <p:spPr>
          <a:xfrm>
            <a:off x="0" y="0"/>
            <a:ext cx="4572000" cy="1998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sz="1100">
                <a:solidFill>
                  <a:srgbClr val="FFFFFF"/>
                </a:solidFill>
              </a:defRPr>
            </a:lvl1pPr>
            <a:lvl2pPr lvl="1" rtl="0" algn="r">
              <a:spcBef>
                <a:spcPts val="1200"/>
              </a:spcBef>
              <a:spcAft>
                <a:spcPts val="0"/>
              </a:spcAft>
              <a:buNone/>
              <a:defRPr/>
            </a:lvl2pPr>
            <a:lvl3pPr lvl="2" rtl="0" algn="r">
              <a:spcBef>
                <a:spcPts val="1200"/>
              </a:spcBef>
              <a:spcAft>
                <a:spcPts val="0"/>
              </a:spcAft>
              <a:buNone/>
              <a:defRPr/>
            </a:lvl3pPr>
            <a:lvl4pPr lvl="3" rtl="0" algn="r">
              <a:spcBef>
                <a:spcPts val="1200"/>
              </a:spcBef>
              <a:spcAft>
                <a:spcPts val="0"/>
              </a:spcAft>
              <a:buNone/>
              <a:defRPr/>
            </a:lvl4pPr>
            <a:lvl5pPr lvl="4" rtl="0" algn="r">
              <a:spcBef>
                <a:spcPts val="1200"/>
              </a:spcBef>
              <a:spcAft>
                <a:spcPts val="0"/>
              </a:spcAft>
              <a:buNone/>
              <a:defRPr/>
            </a:lvl5pPr>
            <a:lvl6pPr lvl="5" rtl="0" algn="r">
              <a:spcBef>
                <a:spcPts val="1200"/>
              </a:spcBef>
              <a:spcAft>
                <a:spcPts val="0"/>
              </a:spcAft>
              <a:buNone/>
              <a:defRPr/>
            </a:lvl6pPr>
            <a:lvl7pPr lvl="6" rtl="0" algn="r">
              <a:spcBef>
                <a:spcPts val="1200"/>
              </a:spcBef>
              <a:spcAft>
                <a:spcPts val="0"/>
              </a:spcAft>
              <a:buNone/>
              <a:defRPr/>
            </a:lvl7pPr>
            <a:lvl8pPr lvl="7" rtl="0" algn="r">
              <a:spcBef>
                <a:spcPts val="1200"/>
              </a:spcBef>
              <a:spcAft>
                <a:spcPts val="0"/>
              </a:spcAft>
              <a:buNone/>
              <a:defRPr/>
            </a:lvl8pPr>
            <a:lvl9pPr lvl="8" rtl="0" algn="r">
              <a:spcBef>
                <a:spcPts val="1200"/>
              </a:spcBef>
              <a:spcAft>
                <a:spcPts val="1200"/>
              </a:spcAft>
              <a:buNone/>
              <a:defRPr/>
            </a:lvl9pPr>
          </a:lstStyle>
          <a:p/>
        </p:txBody>
      </p:sp>
      <p:sp>
        <p:nvSpPr>
          <p:cNvPr id="64" name="Google Shape;64;p15"/>
          <p:cNvSpPr txBox="1"/>
          <p:nvPr>
            <p:ph idx="12" type="sldNum"/>
          </p:nvPr>
        </p:nvSpPr>
        <p:spPr>
          <a:xfrm>
            <a:off x="4373850" y="4986425"/>
            <a:ext cx="472500" cy="165000"/>
          </a:xfrm>
          <a:prstGeom prst="rect">
            <a:avLst/>
          </a:prstGeom>
        </p:spPr>
        <p:txBody>
          <a:bodyPr anchorCtr="0" anchor="ctr" bIns="91425" lIns="91425" spcFirstLastPara="1" rIns="91425" wrap="square" tIns="91425">
            <a:normAutofit fontScale="25000" lnSpcReduction="20000"/>
          </a:bodyPr>
          <a:lstStyle>
            <a:lvl1pPr lvl="0" rtl="0" algn="ctr">
              <a:buNone/>
              <a:defRPr sz="1100">
                <a:solidFill>
                  <a:srgbClr val="674EA7"/>
                </a:solidFill>
                <a:latin typeface="Open Sans"/>
                <a:ea typeface="Open Sans"/>
                <a:cs typeface="Open Sans"/>
                <a:sym typeface="Open Sans"/>
              </a:defRPr>
            </a:lvl1pPr>
            <a:lvl2pPr lvl="1" rtl="0" algn="ctr">
              <a:buNone/>
              <a:defRPr sz="1100">
                <a:solidFill>
                  <a:srgbClr val="674EA7"/>
                </a:solidFill>
                <a:latin typeface="Open Sans"/>
                <a:ea typeface="Open Sans"/>
                <a:cs typeface="Open Sans"/>
                <a:sym typeface="Open Sans"/>
              </a:defRPr>
            </a:lvl2pPr>
            <a:lvl3pPr lvl="2" rtl="0" algn="ctr">
              <a:buNone/>
              <a:defRPr sz="1100">
                <a:solidFill>
                  <a:srgbClr val="674EA7"/>
                </a:solidFill>
                <a:latin typeface="Open Sans"/>
                <a:ea typeface="Open Sans"/>
                <a:cs typeface="Open Sans"/>
                <a:sym typeface="Open Sans"/>
              </a:defRPr>
            </a:lvl3pPr>
            <a:lvl4pPr lvl="3" rtl="0" algn="ctr">
              <a:buNone/>
              <a:defRPr sz="1100">
                <a:solidFill>
                  <a:srgbClr val="674EA7"/>
                </a:solidFill>
                <a:latin typeface="Open Sans"/>
                <a:ea typeface="Open Sans"/>
                <a:cs typeface="Open Sans"/>
                <a:sym typeface="Open Sans"/>
              </a:defRPr>
            </a:lvl4pPr>
            <a:lvl5pPr lvl="4" rtl="0" algn="ctr">
              <a:buNone/>
              <a:defRPr sz="1100">
                <a:solidFill>
                  <a:srgbClr val="674EA7"/>
                </a:solidFill>
                <a:latin typeface="Open Sans"/>
                <a:ea typeface="Open Sans"/>
                <a:cs typeface="Open Sans"/>
                <a:sym typeface="Open Sans"/>
              </a:defRPr>
            </a:lvl5pPr>
            <a:lvl6pPr lvl="5" rtl="0" algn="ctr">
              <a:buNone/>
              <a:defRPr sz="1100">
                <a:solidFill>
                  <a:srgbClr val="674EA7"/>
                </a:solidFill>
                <a:latin typeface="Open Sans"/>
                <a:ea typeface="Open Sans"/>
                <a:cs typeface="Open Sans"/>
                <a:sym typeface="Open Sans"/>
              </a:defRPr>
            </a:lvl6pPr>
            <a:lvl7pPr lvl="6" rtl="0" algn="ctr">
              <a:buNone/>
              <a:defRPr sz="1100">
                <a:solidFill>
                  <a:srgbClr val="674EA7"/>
                </a:solidFill>
                <a:latin typeface="Open Sans"/>
                <a:ea typeface="Open Sans"/>
                <a:cs typeface="Open Sans"/>
                <a:sym typeface="Open Sans"/>
              </a:defRPr>
            </a:lvl7pPr>
            <a:lvl8pPr lvl="7" rtl="0" algn="ctr">
              <a:buNone/>
              <a:defRPr sz="1100">
                <a:solidFill>
                  <a:srgbClr val="674EA7"/>
                </a:solidFill>
                <a:latin typeface="Open Sans"/>
                <a:ea typeface="Open Sans"/>
                <a:cs typeface="Open Sans"/>
                <a:sym typeface="Open Sans"/>
              </a:defRPr>
            </a:lvl8pPr>
            <a:lvl9pPr lvl="8" rtl="0" algn="ctr">
              <a:buNone/>
              <a:defRPr sz="1100">
                <a:solidFill>
                  <a:srgbClr val="674EA7"/>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5" name="Shape 65"/>
        <p:cNvGrpSpPr/>
        <p:nvPr/>
      </p:nvGrpSpPr>
      <p:grpSpPr>
        <a:xfrm>
          <a:off x="0" y="0"/>
          <a:ext cx="0" cy="0"/>
          <a:chOff x="0" y="0"/>
          <a:chExt cx="0" cy="0"/>
        </a:xfrm>
      </p:grpSpPr>
      <p:sp>
        <p:nvSpPr>
          <p:cNvPr id="66" name="Google Shape;66;p16"/>
          <p:cNvSpPr txBox="1"/>
          <p:nvPr>
            <p:ph idx="1" type="subTitle"/>
          </p:nvPr>
        </p:nvSpPr>
        <p:spPr>
          <a:xfrm>
            <a:off x="0" y="0"/>
            <a:ext cx="4572000" cy="1998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sz="1100">
                <a:solidFill>
                  <a:srgbClr val="FFFFFF"/>
                </a:solidFill>
              </a:defRPr>
            </a:lvl1pPr>
            <a:lvl2pPr lvl="1" rtl="0" algn="r">
              <a:spcBef>
                <a:spcPts val="1200"/>
              </a:spcBef>
              <a:spcAft>
                <a:spcPts val="0"/>
              </a:spcAft>
              <a:buNone/>
              <a:defRPr/>
            </a:lvl2pPr>
            <a:lvl3pPr lvl="2" rtl="0" algn="r">
              <a:spcBef>
                <a:spcPts val="1200"/>
              </a:spcBef>
              <a:spcAft>
                <a:spcPts val="0"/>
              </a:spcAft>
              <a:buNone/>
              <a:defRPr/>
            </a:lvl3pPr>
            <a:lvl4pPr lvl="3" rtl="0" algn="r">
              <a:spcBef>
                <a:spcPts val="1200"/>
              </a:spcBef>
              <a:spcAft>
                <a:spcPts val="0"/>
              </a:spcAft>
              <a:buNone/>
              <a:defRPr/>
            </a:lvl4pPr>
            <a:lvl5pPr lvl="4" rtl="0" algn="r">
              <a:spcBef>
                <a:spcPts val="1200"/>
              </a:spcBef>
              <a:spcAft>
                <a:spcPts val="0"/>
              </a:spcAft>
              <a:buNone/>
              <a:defRPr/>
            </a:lvl5pPr>
            <a:lvl6pPr lvl="5" rtl="0" algn="r">
              <a:spcBef>
                <a:spcPts val="1200"/>
              </a:spcBef>
              <a:spcAft>
                <a:spcPts val="0"/>
              </a:spcAft>
              <a:buNone/>
              <a:defRPr/>
            </a:lvl6pPr>
            <a:lvl7pPr lvl="6" rtl="0" algn="r">
              <a:spcBef>
                <a:spcPts val="1200"/>
              </a:spcBef>
              <a:spcAft>
                <a:spcPts val="0"/>
              </a:spcAft>
              <a:buNone/>
              <a:defRPr/>
            </a:lvl7pPr>
            <a:lvl8pPr lvl="7" rtl="0" algn="r">
              <a:spcBef>
                <a:spcPts val="1200"/>
              </a:spcBef>
              <a:spcAft>
                <a:spcPts val="0"/>
              </a:spcAft>
              <a:buNone/>
              <a:defRPr/>
            </a:lvl8pPr>
            <a:lvl9pPr lvl="8" rtl="0" algn="r">
              <a:spcBef>
                <a:spcPts val="1200"/>
              </a:spcBef>
              <a:spcAft>
                <a:spcPts val="1200"/>
              </a:spcAft>
              <a:buNone/>
              <a:defRPr/>
            </a:lvl9pPr>
          </a:lstStyle>
          <a:p/>
        </p:txBody>
      </p:sp>
      <p:sp>
        <p:nvSpPr>
          <p:cNvPr id="67" name="Google Shape;67;p16"/>
          <p:cNvSpPr txBox="1"/>
          <p:nvPr>
            <p:ph idx="12" type="sldNum"/>
          </p:nvPr>
        </p:nvSpPr>
        <p:spPr>
          <a:xfrm>
            <a:off x="4373850" y="4986425"/>
            <a:ext cx="472500" cy="165000"/>
          </a:xfrm>
          <a:prstGeom prst="rect">
            <a:avLst/>
          </a:prstGeom>
        </p:spPr>
        <p:txBody>
          <a:bodyPr anchorCtr="0" anchor="ctr" bIns="91425" lIns="91425" spcFirstLastPara="1" rIns="91425" wrap="square" tIns="91425">
            <a:normAutofit fontScale="25000" lnSpcReduction="20000"/>
          </a:bodyPr>
          <a:lstStyle>
            <a:lvl1pPr lvl="0" rtl="0" algn="ctr">
              <a:buNone/>
              <a:defRPr sz="1100">
                <a:solidFill>
                  <a:srgbClr val="674EA7"/>
                </a:solidFill>
                <a:latin typeface="Open Sans"/>
                <a:ea typeface="Open Sans"/>
                <a:cs typeface="Open Sans"/>
                <a:sym typeface="Open Sans"/>
              </a:defRPr>
            </a:lvl1pPr>
            <a:lvl2pPr lvl="1" rtl="0" algn="ctr">
              <a:buNone/>
              <a:defRPr sz="1100">
                <a:solidFill>
                  <a:srgbClr val="674EA7"/>
                </a:solidFill>
                <a:latin typeface="Open Sans"/>
                <a:ea typeface="Open Sans"/>
                <a:cs typeface="Open Sans"/>
                <a:sym typeface="Open Sans"/>
              </a:defRPr>
            </a:lvl2pPr>
            <a:lvl3pPr lvl="2" rtl="0" algn="ctr">
              <a:buNone/>
              <a:defRPr sz="1100">
                <a:solidFill>
                  <a:srgbClr val="674EA7"/>
                </a:solidFill>
                <a:latin typeface="Open Sans"/>
                <a:ea typeface="Open Sans"/>
                <a:cs typeface="Open Sans"/>
                <a:sym typeface="Open Sans"/>
              </a:defRPr>
            </a:lvl3pPr>
            <a:lvl4pPr lvl="3" rtl="0" algn="ctr">
              <a:buNone/>
              <a:defRPr sz="1100">
                <a:solidFill>
                  <a:srgbClr val="674EA7"/>
                </a:solidFill>
                <a:latin typeface="Open Sans"/>
                <a:ea typeface="Open Sans"/>
                <a:cs typeface="Open Sans"/>
                <a:sym typeface="Open Sans"/>
              </a:defRPr>
            </a:lvl4pPr>
            <a:lvl5pPr lvl="4" rtl="0" algn="ctr">
              <a:buNone/>
              <a:defRPr sz="1100">
                <a:solidFill>
                  <a:srgbClr val="674EA7"/>
                </a:solidFill>
                <a:latin typeface="Open Sans"/>
                <a:ea typeface="Open Sans"/>
                <a:cs typeface="Open Sans"/>
                <a:sym typeface="Open Sans"/>
              </a:defRPr>
            </a:lvl5pPr>
            <a:lvl6pPr lvl="5" rtl="0" algn="ctr">
              <a:buNone/>
              <a:defRPr sz="1100">
                <a:solidFill>
                  <a:srgbClr val="674EA7"/>
                </a:solidFill>
                <a:latin typeface="Open Sans"/>
                <a:ea typeface="Open Sans"/>
                <a:cs typeface="Open Sans"/>
                <a:sym typeface="Open Sans"/>
              </a:defRPr>
            </a:lvl6pPr>
            <a:lvl7pPr lvl="6" rtl="0" algn="ctr">
              <a:buNone/>
              <a:defRPr sz="1100">
                <a:solidFill>
                  <a:srgbClr val="674EA7"/>
                </a:solidFill>
                <a:latin typeface="Open Sans"/>
                <a:ea typeface="Open Sans"/>
                <a:cs typeface="Open Sans"/>
                <a:sym typeface="Open Sans"/>
              </a:defRPr>
            </a:lvl7pPr>
            <a:lvl8pPr lvl="7" rtl="0" algn="ctr">
              <a:buNone/>
              <a:defRPr sz="1100">
                <a:solidFill>
                  <a:srgbClr val="674EA7"/>
                </a:solidFill>
                <a:latin typeface="Open Sans"/>
                <a:ea typeface="Open Sans"/>
                <a:cs typeface="Open Sans"/>
                <a:sym typeface="Open Sans"/>
              </a:defRPr>
            </a:lvl8pPr>
            <a:lvl9pPr lvl="8" rtl="0" algn="ctr">
              <a:buNone/>
              <a:defRPr sz="1100">
                <a:solidFill>
                  <a:srgbClr val="674EA7"/>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68" name="Shape 68"/>
        <p:cNvGrpSpPr/>
        <p:nvPr/>
      </p:nvGrpSpPr>
      <p:grpSpPr>
        <a:xfrm>
          <a:off x="0" y="0"/>
          <a:ext cx="0" cy="0"/>
          <a:chOff x="0" y="0"/>
          <a:chExt cx="0" cy="0"/>
        </a:xfrm>
      </p:grpSpPr>
      <p:sp>
        <p:nvSpPr>
          <p:cNvPr id="69" name="Google Shape;69;p17"/>
          <p:cNvSpPr txBox="1"/>
          <p:nvPr>
            <p:ph type="title"/>
          </p:nvPr>
        </p:nvSpPr>
        <p:spPr>
          <a:xfrm>
            <a:off x="237050" y="1464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270975" y="1166050"/>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30200" lvl="1" marL="914400" rtl="0">
              <a:spcBef>
                <a:spcPts val="0"/>
              </a:spcBef>
              <a:spcAft>
                <a:spcPts val="0"/>
              </a:spcAft>
              <a:buSzPts val="1600"/>
              <a:buChar char="○"/>
              <a:defRPr sz="1600"/>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solidFill>
                  <a:srgbClr val="000000"/>
                </a:solidFill>
              </a:defRPr>
            </a:lvl5pPr>
            <a:lvl6pPr indent="-317500" lvl="5" marL="2743200" rtl="0">
              <a:spcBef>
                <a:spcPts val="0"/>
              </a:spcBef>
              <a:spcAft>
                <a:spcPts val="0"/>
              </a:spcAft>
              <a:buSzPts val="1400"/>
              <a:buChar char="■"/>
              <a:defRPr>
                <a:solidFill>
                  <a:srgbClr val="000000"/>
                </a:solidFill>
              </a:defRPr>
            </a:lvl6pPr>
            <a:lvl7pPr indent="-317500" lvl="6" marL="3200400" rtl="0">
              <a:spcBef>
                <a:spcPts val="0"/>
              </a:spcBef>
              <a:spcAft>
                <a:spcPts val="0"/>
              </a:spcAft>
              <a:buSzPts val="1400"/>
              <a:buChar char="●"/>
              <a:defRPr>
                <a:solidFill>
                  <a:srgbClr val="000000"/>
                </a:solidFill>
              </a:defRPr>
            </a:lvl7pPr>
            <a:lvl8pPr indent="-317500" lvl="7" marL="3657600" rtl="0">
              <a:spcBef>
                <a:spcPts val="0"/>
              </a:spcBef>
              <a:spcAft>
                <a:spcPts val="0"/>
              </a:spcAft>
              <a:buSzPts val="1400"/>
              <a:buChar char="○"/>
              <a:defRPr>
                <a:solidFill>
                  <a:srgbClr val="000000"/>
                </a:solidFill>
              </a:defRPr>
            </a:lvl8pPr>
            <a:lvl9pPr indent="-317500" lvl="8" marL="4114800" rtl="0">
              <a:spcBef>
                <a:spcPts val="0"/>
              </a:spcBef>
              <a:spcAft>
                <a:spcPts val="0"/>
              </a:spcAft>
              <a:buSzPts val="1400"/>
              <a:buChar char="■"/>
              <a:defRPr>
                <a:solidFill>
                  <a:srgbClr val="000000"/>
                </a:solidFill>
              </a:defRPr>
            </a:lvl9pPr>
          </a:lstStyle>
          <a:p/>
        </p:txBody>
      </p:sp>
      <p:sp>
        <p:nvSpPr>
          <p:cNvPr id="71" name="Google Shape;71;p17"/>
          <p:cNvSpPr txBox="1"/>
          <p:nvPr>
            <p:ph idx="12" type="sldNum"/>
          </p:nvPr>
        </p:nvSpPr>
        <p:spPr>
          <a:xfrm>
            <a:off x="4129658" y="47498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72" name="Shape 72"/>
        <p:cNvGrpSpPr/>
        <p:nvPr/>
      </p:nvGrpSpPr>
      <p:grpSpPr>
        <a:xfrm>
          <a:off x="0" y="0"/>
          <a:ext cx="0" cy="0"/>
          <a:chOff x="0" y="0"/>
          <a:chExt cx="0" cy="0"/>
        </a:xfrm>
      </p:grpSpPr>
      <p:sp>
        <p:nvSpPr>
          <p:cNvPr id="73" name="Google Shape;73;p18"/>
          <p:cNvSpPr txBox="1"/>
          <p:nvPr>
            <p:ph idx="1" type="body"/>
          </p:nvPr>
        </p:nvSpPr>
        <p:spPr>
          <a:xfrm>
            <a:off x="457200" y="4406309"/>
            <a:ext cx="8229600" cy="519600"/>
          </a:xfrm>
          <a:prstGeom prst="rect">
            <a:avLst/>
          </a:prstGeom>
        </p:spPr>
        <p:txBody>
          <a:bodyPr anchorCtr="0" anchor="t" bIns="91425" lIns="91425" spcFirstLastPara="1" rIns="91425" wrap="square" tIns="91425">
            <a:normAutofit/>
          </a:bodyPr>
          <a:lstStyle>
            <a:lvl1pPr indent="-228600" lvl="0" marL="457200" rtl="0" algn="ctr">
              <a:spcBef>
                <a:spcPts val="360"/>
              </a:spcBef>
              <a:spcAft>
                <a:spcPts val="0"/>
              </a:spcAft>
              <a:buSzPts val="1800"/>
              <a:buNone/>
              <a:defRPr sz="1800"/>
            </a:lvl1pPr>
          </a:lstStyle>
          <a:p/>
        </p:txBody>
      </p:sp>
      <p:sp>
        <p:nvSpPr>
          <p:cNvPr id="74" name="Google Shape;74;p18"/>
          <p:cNvSpPr txBox="1"/>
          <p:nvPr>
            <p:ph idx="2" type="subTitle"/>
          </p:nvPr>
        </p:nvSpPr>
        <p:spPr>
          <a:xfrm>
            <a:off x="0" y="0"/>
            <a:ext cx="4572000" cy="1998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sz="1100">
                <a:solidFill>
                  <a:srgbClr val="FFFFFF"/>
                </a:solidFill>
              </a:defRPr>
            </a:lvl1pPr>
            <a:lvl2pPr lvl="1" rtl="0" algn="r">
              <a:spcBef>
                <a:spcPts val="1200"/>
              </a:spcBef>
              <a:spcAft>
                <a:spcPts val="0"/>
              </a:spcAft>
              <a:buNone/>
              <a:defRPr/>
            </a:lvl2pPr>
            <a:lvl3pPr lvl="2" rtl="0" algn="r">
              <a:spcBef>
                <a:spcPts val="1200"/>
              </a:spcBef>
              <a:spcAft>
                <a:spcPts val="0"/>
              </a:spcAft>
              <a:buNone/>
              <a:defRPr/>
            </a:lvl3pPr>
            <a:lvl4pPr lvl="3" rtl="0" algn="r">
              <a:spcBef>
                <a:spcPts val="1200"/>
              </a:spcBef>
              <a:spcAft>
                <a:spcPts val="0"/>
              </a:spcAft>
              <a:buNone/>
              <a:defRPr/>
            </a:lvl4pPr>
            <a:lvl5pPr lvl="4" rtl="0" algn="r">
              <a:spcBef>
                <a:spcPts val="1200"/>
              </a:spcBef>
              <a:spcAft>
                <a:spcPts val="0"/>
              </a:spcAft>
              <a:buNone/>
              <a:defRPr/>
            </a:lvl5pPr>
            <a:lvl6pPr lvl="5" rtl="0" algn="r">
              <a:spcBef>
                <a:spcPts val="1200"/>
              </a:spcBef>
              <a:spcAft>
                <a:spcPts val="0"/>
              </a:spcAft>
              <a:buNone/>
              <a:defRPr/>
            </a:lvl6pPr>
            <a:lvl7pPr lvl="6" rtl="0" algn="r">
              <a:spcBef>
                <a:spcPts val="1200"/>
              </a:spcBef>
              <a:spcAft>
                <a:spcPts val="0"/>
              </a:spcAft>
              <a:buNone/>
              <a:defRPr/>
            </a:lvl7pPr>
            <a:lvl8pPr lvl="7" rtl="0" algn="r">
              <a:spcBef>
                <a:spcPts val="1200"/>
              </a:spcBef>
              <a:spcAft>
                <a:spcPts val="0"/>
              </a:spcAft>
              <a:buNone/>
              <a:defRPr/>
            </a:lvl8pPr>
            <a:lvl9pPr lvl="8" rtl="0" algn="r">
              <a:spcBef>
                <a:spcPts val="1200"/>
              </a:spcBef>
              <a:spcAft>
                <a:spcPts val="1200"/>
              </a:spcAft>
              <a:buNone/>
              <a:defRPr/>
            </a:lvl9pPr>
          </a:lstStyle>
          <a:p/>
        </p:txBody>
      </p:sp>
      <p:sp>
        <p:nvSpPr>
          <p:cNvPr id="75" name="Google Shape;75;p18"/>
          <p:cNvSpPr txBox="1"/>
          <p:nvPr>
            <p:ph idx="12" type="sldNum"/>
          </p:nvPr>
        </p:nvSpPr>
        <p:spPr>
          <a:xfrm>
            <a:off x="4373850" y="4986425"/>
            <a:ext cx="472500" cy="165000"/>
          </a:xfrm>
          <a:prstGeom prst="rect">
            <a:avLst/>
          </a:prstGeom>
        </p:spPr>
        <p:txBody>
          <a:bodyPr anchorCtr="0" anchor="ctr" bIns="91425" lIns="91425" spcFirstLastPara="1" rIns="91425" wrap="square" tIns="91425">
            <a:normAutofit fontScale="25000" lnSpcReduction="20000"/>
          </a:bodyPr>
          <a:lstStyle>
            <a:lvl1pPr lvl="0" rtl="0" algn="ctr">
              <a:buNone/>
              <a:defRPr sz="1100">
                <a:solidFill>
                  <a:srgbClr val="674EA7"/>
                </a:solidFill>
                <a:latin typeface="Open Sans"/>
                <a:ea typeface="Open Sans"/>
                <a:cs typeface="Open Sans"/>
                <a:sym typeface="Open Sans"/>
              </a:defRPr>
            </a:lvl1pPr>
            <a:lvl2pPr lvl="1" rtl="0" algn="ctr">
              <a:buNone/>
              <a:defRPr sz="1100">
                <a:solidFill>
                  <a:srgbClr val="674EA7"/>
                </a:solidFill>
                <a:latin typeface="Open Sans"/>
                <a:ea typeface="Open Sans"/>
                <a:cs typeface="Open Sans"/>
                <a:sym typeface="Open Sans"/>
              </a:defRPr>
            </a:lvl2pPr>
            <a:lvl3pPr lvl="2" rtl="0" algn="ctr">
              <a:buNone/>
              <a:defRPr sz="1100">
                <a:solidFill>
                  <a:srgbClr val="674EA7"/>
                </a:solidFill>
                <a:latin typeface="Open Sans"/>
                <a:ea typeface="Open Sans"/>
                <a:cs typeface="Open Sans"/>
                <a:sym typeface="Open Sans"/>
              </a:defRPr>
            </a:lvl3pPr>
            <a:lvl4pPr lvl="3" rtl="0" algn="ctr">
              <a:buNone/>
              <a:defRPr sz="1100">
                <a:solidFill>
                  <a:srgbClr val="674EA7"/>
                </a:solidFill>
                <a:latin typeface="Open Sans"/>
                <a:ea typeface="Open Sans"/>
                <a:cs typeface="Open Sans"/>
                <a:sym typeface="Open Sans"/>
              </a:defRPr>
            </a:lvl4pPr>
            <a:lvl5pPr lvl="4" rtl="0" algn="ctr">
              <a:buNone/>
              <a:defRPr sz="1100">
                <a:solidFill>
                  <a:srgbClr val="674EA7"/>
                </a:solidFill>
                <a:latin typeface="Open Sans"/>
                <a:ea typeface="Open Sans"/>
                <a:cs typeface="Open Sans"/>
                <a:sym typeface="Open Sans"/>
              </a:defRPr>
            </a:lvl5pPr>
            <a:lvl6pPr lvl="5" rtl="0" algn="ctr">
              <a:buNone/>
              <a:defRPr sz="1100">
                <a:solidFill>
                  <a:srgbClr val="674EA7"/>
                </a:solidFill>
                <a:latin typeface="Open Sans"/>
                <a:ea typeface="Open Sans"/>
                <a:cs typeface="Open Sans"/>
                <a:sym typeface="Open Sans"/>
              </a:defRPr>
            </a:lvl6pPr>
            <a:lvl7pPr lvl="6" rtl="0" algn="ctr">
              <a:buNone/>
              <a:defRPr sz="1100">
                <a:solidFill>
                  <a:srgbClr val="674EA7"/>
                </a:solidFill>
                <a:latin typeface="Open Sans"/>
                <a:ea typeface="Open Sans"/>
                <a:cs typeface="Open Sans"/>
                <a:sym typeface="Open Sans"/>
              </a:defRPr>
            </a:lvl7pPr>
            <a:lvl8pPr lvl="7" rtl="0" algn="ctr">
              <a:buNone/>
              <a:defRPr sz="1100">
                <a:solidFill>
                  <a:srgbClr val="674EA7"/>
                </a:solidFill>
                <a:latin typeface="Open Sans"/>
                <a:ea typeface="Open Sans"/>
                <a:cs typeface="Open Sans"/>
                <a:sym typeface="Open Sans"/>
              </a:defRPr>
            </a:lvl8pPr>
            <a:lvl9pPr lvl="8" rtl="0" algn="ctr">
              <a:buNone/>
              <a:defRPr sz="1100">
                <a:solidFill>
                  <a:srgbClr val="674EA7"/>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solidFill>
                  <a:srgbClr val="0B5394"/>
                </a:solidFill>
                <a:latin typeface="Open Sans"/>
                <a:ea typeface="Open Sans"/>
                <a:cs typeface="Open Sans"/>
                <a:sym typeface="Open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solidFill>
                  <a:srgbClr val="0B5394"/>
                </a:solidFill>
                <a:latin typeface="Open Sans"/>
                <a:ea typeface="Open Sans"/>
                <a:cs typeface="Open Sans"/>
                <a:sym typeface="Open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solidFill>
                  <a:srgbClr val="0B5394"/>
                </a:solidFill>
                <a:latin typeface="Open Sans"/>
                <a:ea typeface="Open Sans"/>
                <a:cs typeface="Open Sans"/>
                <a:sym typeface="Open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0.jpg"/><Relationship Id="rId4" Type="http://schemas.openxmlformats.org/officeDocument/2006/relationships/image" Target="../media/image6.png"/><Relationship Id="rId5" Type="http://schemas.openxmlformats.org/officeDocument/2006/relationships/hyperlink" Target="http://bit.ly/eacl23-ethics-slide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hyperlink" Target="http://bit.ly/eacl23-ethics-slides" TargetMode="External"/><Relationship Id="rId4" Type="http://schemas.openxmlformats.org/officeDocument/2006/relationships/hyperlink" Target="http://bit.ly/eacl23-ethics-slide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0.jpg"/><Relationship Id="rId4" Type="http://schemas.openxmlformats.org/officeDocument/2006/relationships/image" Target="../media/image60.png"/><Relationship Id="rId5" Type="http://schemas.openxmlformats.org/officeDocument/2006/relationships/hyperlink" Target="http://bit.ly/eacl23-ethics-slide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0.jpg"/><Relationship Id="rId4" Type="http://schemas.openxmlformats.org/officeDocument/2006/relationships/hyperlink" Target="http://bit.ly/eacl23-ethics-slides" TargetMode="External"/><Relationship Id="rId5" Type="http://schemas.openxmlformats.org/officeDocument/2006/relationships/image" Target="../media/image6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0.jpg"/><Relationship Id="rId4" Type="http://schemas.openxmlformats.org/officeDocument/2006/relationships/hyperlink" Target="http://bit.ly/eacl23-ethics-slides" TargetMode="External"/><Relationship Id="rId5" Type="http://schemas.openxmlformats.org/officeDocument/2006/relationships/image" Target="../media/image66.png"/><Relationship Id="rId6" Type="http://schemas.openxmlformats.org/officeDocument/2006/relationships/image" Target="../media/image5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0.jpg"/><Relationship Id="rId4" Type="http://schemas.openxmlformats.org/officeDocument/2006/relationships/hyperlink" Target="http://bit.ly/eacl23-ethics-slides" TargetMode="External"/><Relationship Id="rId5" Type="http://schemas.openxmlformats.org/officeDocument/2006/relationships/image" Target="../media/image6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0.jpg"/><Relationship Id="rId4" Type="http://schemas.openxmlformats.org/officeDocument/2006/relationships/image" Target="../media/image63.png"/><Relationship Id="rId5" Type="http://schemas.openxmlformats.org/officeDocument/2006/relationships/hyperlink" Target="http://bit.ly/eacl23-ethics-slide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6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tiny.cc/eacl23-ethics-doc" TargetMode="External"/><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hyperlink" Target="http://bit.ly/eacl23-ethics-slides" TargetMode="External"/><Relationship Id="rId7"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0.jpg"/><Relationship Id="rId4" Type="http://schemas.openxmlformats.org/officeDocument/2006/relationships/hyperlink" Target="https://members.loria.fr/KFort/teaching/nancy-tours-etc/" TargetMode="External"/><Relationship Id="rId5" Type="http://schemas.openxmlformats.org/officeDocument/2006/relationships/hyperlink" Target="https://courses.cs.washington.edu/courses/cse582/23sp/" TargetMode="External"/><Relationship Id="rId6" Type="http://schemas.openxmlformats.org/officeDocument/2006/relationships/hyperlink" Target="https://sites.google.com/view/etica-practica-cd/" TargetMode="External"/><Relationship Id="rId7" Type="http://schemas.openxmlformats.org/officeDocument/2006/relationships/hyperlink" Target="http://bit.ly/eacl23-ethics-slid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50.jpg"/><Relationship Id="rId4" Type="http://schemas.openxmlformats.org/officeDocument/2006/relationships/image" Target="../media/image67.jpg"/><Relationship Id="rId5" Type="http://schemas.openxmlformats.org/officeDocument/2006/relationships/image" Target="../media/image58.png"/><Relationship Id="rId6" Type="http://schemas.openxmlformats.org/officeDocument/2006/relationships/image" Target="../media/image64.png"/><Relationship Id="rId7" Type="http://schemas.openxmlformats.org/officeDocument/2006/relationships/hyperlink" Target="http://bit.ly/eacl23-ethics-slides" TargetMode="External"/><Relationship Id="rId8" Type="http://schemas.openxmlformats.org/officeDocument/2006/relationships/hyperlink" Target="https://github.com/acl-org/ethics-reading-list"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7.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hyperlink" Target="http://bit.ly/eacl23-ethics-slides" TargetMode="External"/></Relationships>
</file>

<file path=ppt/slides/_rels/slide113.xml.rels><?xml version="1.0" encoding="UTF-8" standalone="yes"?><Relationships xmlns="http://schemas.openxmlformats.org/package/2006/relationships"><Relationship Id="rId11" Type="http://schemas.openxmlformats.org/officeDocument/2006/relationships/hyperlink" Target="https://malvinanissim.github.io/" TargetMode="External"/><Relationship Id="rId10" Type="http://schemas.openxmlformats.org/officeDocument/2006/relationships/hyperlink" Target="http://data.dbcls.jp/~jdkim/" TargetMode="External"/><Relationship Id="rId12" Type="http://schemas.openxmlformats.org/officeDocument/2006/relationships/hyperlink" Target="https://homes.cs.washington.edu/~yuliats/" TargetMode="External"/><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0.jpg"/><Relationship Id="rId4" Type="http://schemas.openxmlformats.org/officeDocument/2006/relationships/hyperlink" Target="https://benotti.github.io/" TargetMode="External"/><Relationship Id="rId9" Type="http://schemas.openxmlformats.org/officeDocument/2006/relationships/hyperlink" Target="https://www.comp.nus.edu.sg/~kanmy" TargetMode="External"/><Relationship Id="rId5" Type="http://schemas.openxmlformats.org/officeDocument/2006/relationships/hyperlink" Target="https://www.cs.jhu.edu/~mdredze/" TargetMode="External"/><Relationship Id="rId6" Type="http://schemas.openxmlformats.org/officeDocument/2006/relationships/hyperlink" Target="https://members.loria.fr/KFort/" TargetMode="External"/><Relationship Id="rId7" Type="http://schemas.openxmlformats.org/officeDocument/2006/relationships/hyperlink" Target="https://pascale.home.ece.ust.hk/" TargetMode="External"/><Relationship Id="rId8" Type="http://schemas.openxmlformats.org/officeDocument/2006/relationships/hyperlink" Target="http://www.dirkhovy.com/index.php"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bit.ly/eacl23-ethics-comp-slides" TargetMode="External"/><Relationship Id="rId4" Type="http://schemas.openxmlformats.org/officeDocument/2006/relationships/hyperlink" Target="http://bit.ly/eacl23-ethics-doc" TargetMode="External"/><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bit.ly/eacl23-ethics-slides" TargetMode="External"/><Relationship Id="rId8" Type="http://schemas.openxmlformats.org/officeDocument/2006/relationships/hyperlink" Target="http://bit.ly/eacl23-ethics-slide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30.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historyofeconomicthought.mcmaster.ca/aristotle/Ethics.pdf" TargetMode="External"/><Relationship Id="rId4" Type="http://schemas.openxmlformats.org/officeDocument/2006/relationships/image" Target="../media/image23.png"/><Relationship Id="rId5" Type="http://schemas.openxmlformats.org/officeDocument/2006/relationships/hyperlink" Target="https://historyofeconomicthought.mcmaster.ca/aristotle/Ethics.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2023.eacl.org/code/" TargetMode="External"/><Relationship Id="rId4" Type="http://schemas.openxmlformats.org/officeDocument/2006/relationships/hyperlink" Target="http://bit.ly/eacl23-ethics-slid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pb-us-w2.wpmucdn.com/u.osu.edu/dist/5/25851/files/2017/09/kant-first-critique-cambridge-1m89prv.pdf" TargetMode="External"/><Relationship Id="rId4" Type="http://schemas.openxmlformats.org/officeDocument/2006/relationships/hyperlink" Target="https://kantwesley.com/Kant/CritiqueOfPracticalReason.pdf" TargetMode="External"/><Relationship Id="rId5" Type="http://schemas.openxmlformats.org/officeDocument/2006/relationships/hyperlink" Target="https://cpb-us-w2.wpmucdn.com/u.osu.edu/dist/5/25851/files/2017/09/kant-first-critique-cambridge-1m89prv.pdf" TargetMode="External"/><Relationship Id="rId6" Type="http://schemas.openxmlformats.org/officeDocument/2006/relationships/hyperlink" Target="https://kantwesley.com/Kant/CritiqueOfPracticalReason.pdf" TargetMode="External"/><Relationship Id="rId7"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en.wikisource.org/wiki/An_Introduction_to_the_Principles_of_Morals_and_Legislation" TargetMode="External"/><Relationship Id="rId4" Type="http://schemas.openxmlformats.org/officeDocument/2006/relationships/hyperlink" Target="https://www.laits.utexas.edu/poltheory/jsmill/diss-disc/bentham/bentham.html" TargetMode="External"/><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hyperlink" Target="https://en.wikisource.org/wiki/An_Introduction_to_the_Principles_of_Morals_and_Legislation" TargetMode="External"/><Relationship Id="rId8" Type="http://schemas.openxmlformats.org/officeDocument/2006/relationships/hyperlink" Target="https://www.laits.utexas.edu/poltheory/jsmill/diss-disc/bentham/bentham.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bit.ly/eacl23-ethics-slides" TargetMode="External"/><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starwars.com/databank/clone-troopers" TargetMode="Externa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meduniwien.ac.at/web/en/about-us/news/detailsite/2017/news-in-february-2017/nuremberg-doctors-trial-was-an-important-milestone-in-the-development-of-bioethical-principles-in-medicine/" TargetMode="External"/><Relationship Id="rId4" Type="http://schemas.openxmlformats.org/officeDocument/2006/relationships/hyperlink" Target="https://www.meduniwien.ac.at/web/en/about-us/news/detailsite/2017/news-in-february-2017/nuremberg-doctors-trial-was-an-important-milestone-in-the-development-of-bioethical-principles-in-medicine/" TargetMode="External"/><Relationship Id="rId5" Type="http://schemas.openxmlformats.org/officeDocument/2006/relationships/hyperlink" Target="https://www.meduniwien.ac.at/web/en/about-us/news/detailsite/2017/news-in-february-2017/nuremberg-doctors-trial-was-an-important-milestone-in-the-development-of-bioethical-principles-in-medicine/" TargetMode="External"/><Relationship Id="rId6" Type="http://schemas.openxmlformats.org/officeDocument/2006/relationships/hyperlink" Target="https://www.meduniwien.ac.at/web/en/about-us/news/detailsite/2017/news-in-february-2017/nuremberg-doctors-trial-was-an-important-milestone-in-the-development-of-bioethical-principles-in-medicine/" TargetMode="External"/><Relationship Id="rId7"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hhs.gov/ohrp/regulations-and-policy/belmont-report/index.html" TargetMode="Externa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bit.ly/eacl23-ethics-comp-slides" TargetMode="External"/><Relationship Id="rId4" Type="http://schemas.openxmlformats.org/officeDocument/2006/relationships/hyperlink" Target="http://bit.ly/eacl23-ethics-doc" TargetMode="External"/><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bit.ly/eacl23-ethics-slides" TargetMode="External"/><Relationship Id="rId8" Type="http://schemas.openxmlformats.org/officeDocument/2006/relationships/hyperlink" Target="http://bit.ly/eacl23-ethics-slide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bit.ly/eacl23-ethics-slide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hyperlink" Target="https://explorable.com/users/Lyndsay%20T%20Wilson" TargetMode="External"/><Relationship Id="rId4" Type="http://schemas.openxmlformats.org/officeDocument/2006/relationships/hyperlink" Target="https://explorable.com/intelligence-testing-criticism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bit.ly/eacl23-ethics-slide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31.png"/><Relationship Id="rId7"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bit.ly/eacl23-ethics-slide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hyperlink" Target="http://bit.ly/eacl23-ethics-slide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bit.ly/eacl23-ethics-comp-slides" TargetMode="External"/><Relationship Id="rId4" Type="http://schemas.openxmlformats.org/officeDocument/2006/relationships/hyperlink" Target="http://bit.ly/eacl23-ethics-doc" TargetMode="External"/><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bit.ly/eacl23-ethics-slides" TargetMode="External"/><Relationship Id="rId8" Type="http://schemas.openxmlformats.org/officeDocument/2006/relationships/hyperlink" Target="http://bit.ly/eacl23-ethics-slide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bit.ly/eacl23-ethics-slide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tiny.cc/eacl23-ethics-doc" TargetMode="External"/><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hyperlink" Target="http://bit.ly/eacl23-ethics-slides" TargetMode="External"/><Relationship Id="rId7"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hyperlink" Target="http://bit.ly/eacl23-ethics-slide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bit.ly/eacl23-ethics-slides" TargetMode="External"/><Relationship Id="rId4" Type="http://schemas.openxmlformats.org/officeDocument/2006/relationships/hyperlink" Target="http://bit.ly/eacl23-ethics-comp-slides" TargetMode="External"/><Relationship Id="rId5" Type="http://schemas.openxmlformats.org/officeDocument/2006/relationships/hyperlink" Target="http://bit.ly/eacl23-ethics-doc" TargetMode="External"/><Relationship Id="rId6" Type="http://schemas.openxmlformats.org/officeDocument/2006/relationships/image" Target="../media/image3.png"/><Relationship Id="rId7"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bit.ly/eacl23-ethics-slid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bit.ly/eacl23-ethics-slide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bit.ly/eacl23-ethics-slid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hyperlink" Target="http://bit.ly/eacl23-ethics-slid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bit.ly/eacl23-ethics-slide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bit.ly/eacl23-ethics-slide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hyperlink" Target="http://bit.ly/eacl23-ethics-slides" TargetMode="External"/><Relationship Id="rId4" Type="http://schemas.openxmlformats.org/officeDocument/2006/relationships/hyperlink" Target="http://bit.ly/eacl23-ethics-slide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0.jpg"/><Relationship Id="rId4" Type="http://schemas.openxmlformats.org/officeDocument/2006/relationships/hyperlink" Target="http://bit.ly/eacl23-ethics-slides" TargetMode="External"/><Relationship Id="rId5"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0.jpg"/><Relationship Id="rId4" Type="http://schemas.openxmlformats.org/officeDocument/2006/relationships/hyperlink" Target="http://bit.ly/eacl23-ethics-slide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0.jpg"/><Relationship Id="rId4" Type="http://schemas.openxmlformats.org/officeDocument/2006/relationships/hyperlink" Target="http://bit.ly/eacl23-ethics-slid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www.merriam-webster.com/dictionary/ethics" TargetMode="Externa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0.jpg"/><Relationship Id="rId4" Type="http://schemas.openxmlformats.org/officeDocument/2006/relationships/hyperlink" Target="http://bit.ly/eacl23-ethics-slides" TargetMode="External"/><Relationship Id="rId5" Type="http://schemas.openxmlformats.org/officeDocument/2006/relationships/image" Target="../media/image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0.jpg"/><Relationship Id="rId4" Type="http://schemas.openxmlformats.org/officeDocument/2006/relationships/hyperlink" Target="http://bit.ly/eacl23-ethics-slide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0.jpg"/><Relationship Id="rId4" Type="http://schemas.openxmlformats.org/officeDocument/2006/relationships/hyperlink" Target="http://bit.ly/eacl23-ethics-slides" TargetMode="External"/><Relationship Id="rId5"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0.jpg"/><Relationship Id="rId4" Type="http://schemas.openxmlformats.org/officeDocument/2006/relationships/hyperlink" Target="http://bit.ly/eacl23-ethics-slides" TargetMode="External"/><Relationship Id="rId5"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2.png"/><Relationship Id="rId4" Type="http://schemas.openxmlformats.org/officeDocument/2006/relationships/image" Target="../media/image4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2.png"/><Relationship Id="rId4" Type="http://schemas.openxmlformats.org/officeDocument/2006/relationships/image" Target="../media/image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2.png"/><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0.jpg"/><Relationship Id="rId4" Type="http://schemas.openxmlformats.org/officeDocument/2006/relationships/hyperlink" Target="http://bit.ly/eacl23-ethics-slid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0.jpg"/><Relationship Id="rId4" Type="http://schemas.openxmlformats.org/officeDocument/2006/relationships/hyperlink" Target="http://bit.ly/eacl23-ethics-slide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0.jpg"/><Relationship Id="rId4" Type="http://schemas.openxmlformats.org/officeDocument/2006/relationships/hyperlink" Target="http://bit.ly/eacl23-ethics-slid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The image features the title of the Khipu Practical &quot;con el apoyo de MetaDocencia y Fundación Vía Libre&quot;, by Laura Ación, Laura Alonso Alemnay, and Luciana Benotti, its authors and a cartoon of three persons trying to put together four giant puzzle pieces with giant exclamation and question marks." id="80" name="Google Shape;80;p19" title="Social impacts of artificial intelligence"/>
          <p:cNvPicPr preferRelativeResize="0"/>
          <p:nvPr/>
        </p:nvPicPr>
        <p:blipFill rotWithShape="1">
          <a:blip r:embed="rId3">
            <a:alphaModFix/>
          </a:blip>
          <a:srcRect b="0" l="51594" r="0" t="0"/>
          <a:stretch/>
        </p:blipFill>
        <p:spPr>
          <a:xfrm>
            <a:off x="4717876" y="0"/>
            <a:ext cx="4426127" cy="5143499"/>
          </a:xfrm>
          <a:prstGeom prst="rect">
            <a:avLst/>
          </a:prstGeom>
          <a:noFill/>
          <a:ln>
            <a:noFill/>
          </a:ln>
        </p:spPr>
      </p:pic>
      <p:pic>
        <p:nvPicPr>
          <p:cNvPr descr="La licencia que aplica a este material es CC By 4.0" id="81" name="Google Shape;81;p19" title="Licencia"/>
          <p:cNvPicPr preferRelativeResize="0"/>
          <p:nvPr/>
        </p:nvPicPr>
        <p:blipFill>
          <a:blip r:embed="rId4">
            <a:alphaModFix/>
          </a:blip>
          <a:stretch>
            <a:fillRect/>
          </a:stretch>
        </p:blipFill>
        <p:spPr>
          <a:xfrm>
            <a:off x="7614975" y="4550975"/>
            <a:ext cx="1342850" cy="469825"/>
          </a:xfrm>
          <a:prstGeom prst="rect">
            <a:avLst/>
          </a:prstGeom>
          <a:noFill/>
          <a:ln>
            <a:noFill/>
          </a:ln>
        </p:spPr>
      </p:pic>
      <p:sp>
        <p:nvSpPr>
          <p:cNvPr id="82" name="Google Shape;82;p19"/>
          <p:cNvSpPr/>
          <p:nvPr/>
        </p:nvSpPr>
        <p:spPr>
          <a:xfrm>
            <a:off x="0" y="0"/>
            <a:ext cx="4820100" cy="5143500"/>
          </a:xfrm>
          <a:prstGeom prst="rect">
            <a:avLst/>
          </a:prstGeom>
          <a:solidFill>
            <a:srgbClr val="0050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nvSpPr>
        <p:spPr>
          <a:xfrm>
            <a:off x="513375" y="471575"/>
            <a:ext cx="4204500" cy="494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Calibri"/>
                <a:ea typeface="Calibri"/>
                <a:cs typeface="Calibri"/>
                <a:sym typeface="Calibri"/>
              </a:rPr>
              <a:t>EACL 2023 Tutorial</a:t>
            </a:r>
            <a:endParaRPr sz="1500">
              <a:solidFill>
                <a:schemeClr val="lt1"/>
              </a:solidFill>
              <a:latin typeface="Calibri"/>
              <a:ea typeface="Calibri"/>
              <a:cs typeface="Calibri"/>
              <a:sym typeface="Calibri"/>
            </a:endParaRPr>
          </a:p>
          <a:p>
            <a:pPr indent="0" lvl="0" marL="0" rtl="0" algn="l">
              <a:spcBef>
                <a:spcPts val="0"/>
              </a:spcBef>
              <a:spcAft>
                <a:spcPts val="0"/>
              </a:spcAft>
              <a:buNone/>
            </a:pPr>
            <a:r>
              <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b="1" lang="en" sz="3600">
                <a:solidFill>
                  <a:schemeClr val="lt1"/>
                </a:solidFill>
                <a:latin typeface="Calibri"/>
                <a:ea typeface="Calibri"/>
                <a:cs typeface="Calibri"/>
                <a:sym typeface="Calibri"/>
              </a:rPr>
              <a:t>Understanding Ethics in NLP Authoring </a:t>
            </a:r>
            <a:endParaRPr b="1" sz="3600">
              <a:solidFill>
                <a:schemeClr val="lt1"/>
              </a:solidFill>
              <a:latin typeface="Calibri"/>
              <a:ea typeface="Calibri"/>
              <a:cs typeface="Calibri"/>
              <a:sym typeface="Calibri"/>
            </a:endParaRPr>
          </a:p>
          <a:p>
            <a:pPr indent="0" lvl="0" marL="0" rtl="0" algn="l">
              <a:spcBef>
                <a:spcPts val="0"/>
              </a:spcBef>
              <a:spcAft>
                <a:spcPts val="0"/>
              </a:spcAft>
              <a:buNone/>
            </a:pPr>
            <a:r>
              <a:rPr b="1" lang="en" sz="3600">
                <a:solidFill>
                  <a:schemeClr val="lt1"/>
                </a:solidFill>
                <a:latin typeface="Calibri"/>
                <a:ea typeface="Calibri"/>
                <a:cs typeface="Calibri"/>
                <a:sym typeface="Calibri"/>
              </a:rPr>
              <a:t>and Reviewing</a:t>
            </a:r>
            <a:endParaRPr b="1" sz="3600">
              <a:solidFill>
                <a:schemeClr val="lt1"/>
              </a:solidFill>
              <a:latin typeface="Calibri"/>
              <a:ea typeface="Calibri"/>
              <a:cs typeface="Calibri"/>
              <a:sym typeface="Calibri"/>
            </a:endParaRPr>
          </a:p>
          <a:p>
            <a:pPr indent="0" lvl="0" marL="0" rtl="0" algn="l">
              <a:spcBef>
                <a:spcPts val="0"/>
              </a:spcBef>
              <a:spcAft>
                <a:spcPts val="0"/>
              </a:spcAft>
              <a:buNone/>
            </a:pPr>
            <a:r>
              <a:t/>
            </a:r>
            <a:endParaRPr sz="3100">
              <a:solidFill>
                <a:schemeClr val="lt1"/>
              </a:solidFill>
              <a:latin typeface="Calibri"/>
              <a:ea typeface="Calibri"/>
              <a:cs typeface="Calibri"/>
              <a:sym typeface="Calibri"/>
            </a:endParaRPr>
          </a:p>
          <a:p>
            <a:pPr indent="0" lvl="0" marL="0" rtl="0" algn="l">
              <a:spcBef>
                <a:spcPts val="0"/>
              </a:spcBef>
              <a:spcAft>
                <a:spcPts val="0"/>
              </a:spcAft>
              <a:buNone/>
            </a:pPr>
            <a:r>
              <a:rPr lang="en" sz="2200">
                <a:solidFill>
                  <a:schemeClr val="lt1"/>
                </a:solidFill>
                <a:latin typeface="Calibri"/>
                <a:ea typeface="Calibri"/>
                <a:cs typeface="Calibri"/>
                <a:sym typeface="Calibri"/>
              </a:rPr>
              <a:t>Luciana Benotti</a:t>
            </a:r>
            <a:endParaRPr sz="2200">
              <a:solidFill>
                <a:schemeClr val="lt1"/>
              </a:solidFill>
              <a:latin typeface="Calibri"/>
              <a:ea typeface="Calibri"/>
              <a:cs typeface="Calibri"/>
              <a:sym typeface="Calibri"/>
            </a:endParaRPr>
          </a:p>
          <a:p>
            <a:pPr indent="0" lvl="0" marL="0" rtl="0" algn="l">
              <a:spcBef>
                <a:spcPts val="0"/>
              </a:spcBef>
              <a:spcAft>
                <a:spcPts val="0"/>
              </a:spcAft>
              <a:buNone/>
            </a:pPr>
            <a:r>
              <a:rPr lang="en" sz="2200">
                <a:solidFill>
                  <a:schemeClr val="lt1"/>
                </a:solidFill>
                <a:latin typeface="Calibri"/>
                <a:ea typeface="Calibri"/>
                <a:cs typeface="Calibri"/>
                <a:sym typeface="Calibri"/>
              </a:rPr>
              <a:t>Karën Fort </a:t>
            </a:r>
            <a:endParaRPr sz="2200">
              <a:solidFill>
                <a:schemeClr val="lt1"/>
              </a:solidFill>
              <a:latin typeface="Calibri"/>
              <a:ea typeface="Calibri"/>
              <a:cs typeface="Calibri"/>
              <a:sym typeface="Calibri"/>
            </a:endParaRPr>
          </a:p>
          <a:p>
            <a:pPr indent="0" lvl="0" marL="0" rtl="0" algn="l">
              <a:spcBef>
                <a:spcPts val="0"/>
              </a:spcBef>
              <a:spcAft>
                <a:spcPts val="0"/>
              </a:spcAft>
              <a:buNone/>
            </a:pPr>
            <a:r>
              <a:rPr lang="en" sz="2200">
                <a:solidFill>
                  <a:schemeClr val="lt1"/>
                </a:solidFill>
                <a:latin typeface="Calibri"/>
                <a:ea typeface="Calibri"/>
                <a:cs typeface="Calibri"/>
                <a:sym typeface="Calibri"/>
              </a:rPr>
              <a:t>Min-Yen Kan </a:t>
            </a:r>
            <a:endParaRPr sz="2200">
              <a:solidFill>
                <a:schemeClr val="lt1"/>
              </a:solidFill>
              <a:latin typeface="Calibri"/>
              <a:ea typeface="Calibri"/>
              <a:cs typeface="Calibri"/>
              <a:sym typeface="Calibri"/>
            </a:endParaRPr>
          </a:p>
          <a:p>
            <a:pPr indent="0" lvl="0" marL="0" rtl="0" algn="l">
              <a:spcBef>
                <a:spcPts val="0"/>
              </a:spcBef>
              <a:spcAft>
                <a:spcPts val="0"/>
              </a:spcAft>
              <a:buNone/>
            </a:pPr>
            <a:r>
              <a:rPr lang="en" sz="2200">
                <a:solidFill>
                  <a:schemeClr val="lt1"/>
                </a:solidFill>
                <a:latin typeface="Calibri"/>
                <a:ea typeface="Calibri"/>
                <a:cs typeface="Calibri"/>
                <a:sym typeface="Calibri"/>
              </a:rPr>
              <a:t>Yulia Tsvetkov</a:t>
            </a:r>
            <a:endParaRPr sz="2200">
              <a:solidFill>
                <a:schemeClr val="lt1"/>
              </a:solidFill>
              <a:latin typeface="Calibri"/>
              <a:ea typeface="Calibri"/>
              <a:cs typeface="Calibri"/>
              <a:sym typeface="Calibri"/>
            </a:endParaRPr>
          </a:p>
          <a:p>
            <a:pPr indent="0" lvl="0" marL="0" rtl="0" algn="l">
              <a:spcBef>
                <a:spcPts val="0"/>
              </a:spcBef>
              <a:spcAft>
                <a:spcPts val="0"/>
              </a:spcAft>
              <a:buNone/>
            </a:pPr>
            <a:r>
              <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lang="en" sz="1300">
                <a:solidFill>
                  <a:schemeClr val="lt1"/>
                </a:solidFill>
                <a:latin typeface="Calibri"/>
                <a:ea typeface="Calibri"/>
                <a:cs typeface="Calibri"/>
                <a:sym typeface="Calibri"/>
              </a:rPr>
              <a:t>Link to these slides: </a:t>
            </a:r>
            <a:r>
              <a:rPr lang="en" sz="1300" u="sng">
                <a:solidFill>
                  <a:schemeClr val="lt1"/>
                </a:solidFill>
                <a:latin typeface="Calibri"/>
                <a:ea typeface="Calibri"/>
                <a:cs typeface="Calibri"/>
                <a:sym typeface="Calibri"/>
                <a:hlinkClick r:id="rId5">
                  <a:extLst>
                    <a:ext uri="{A12FA001-AC4F-418D-AE19-62706E023703}">
                      <ahyp:hlinkClr val="tx"/>
                    </a:ext>
                  </a:extLst>
                </a:hlinkClick>
              </a:rPr>
              <a:t>http://bit.ly/eacl23-ethics-slides</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p:txBody>
      </p:sp>
      <p:cxnSp>
        <p:nvCxnSpPr>
          <p:cNvPr id="84" name="Google Shape;84;p19"/>
          <p:cNvCxnSpPr/>
          <p:nvPr/>
        </p:nvCxnSpPr>
        <p:spPr>
          <a:xfrm>
            <a:off x="595175" y="3026325"/>
            <a:ext cx="3912300" cy="10500"/>
          </a:xfrm>
          <a:prstGeom prst="straightConnector1">
            <a:avLst/>
          </a:prstGeom>
          <a:noFill/>
          <a:ln cap="flat" cmpd="sng" w="7620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idx="4294967295" type="body"/>
          </p:nvPr>
        </p:nvSpPr>
        <p:spPr>
          <a:xfrm>
            <a:off x="152400" y="3186125"/>
            <a:ext cx="8763000" cy="8778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lang="en">
                <a:solidFill>
                  <a:srgbClr val="BF0040"/>
                </a:solidFill>
                <a:highlight>
                  <a:srgbClr val="FFFFFF"/>
                </a:highlight>
              </a:rPr>
              <a:t>Law</a:t>
            </a:r>
            <a:r>
              <a:rPr lang="en">
                <a:solidFill>
                  <a:schemeClr val="dk1"/>
                </a:solidFill>
                <a:highlight>
                  <a:srgbClr val="FFFFFF"/>
                </a:highlight>
              </a:rPr>
              <a:t>: sets minimum standards (rules and regulations) </a:t>
            </a:r>
            <a:endParaRPr>
              <a:solidFill>
                <a:schemeClr val="dk1"/>
              </a:solidFill>
              <a:highlight>
                <a:srgbClr val="FFFFFF"/>
              </a:highlight>
            </a:endParaRPr>
          </a:p>
          <a:p>
            <a:pPr indent="0" lvl="0" marL="0" rtl="0" algn="ctr">
              <a:spcBef>
                <a:spcPts val="1200"/>
              </a:spcBef>
              <a:spcAft>
                <a:spcPts val="0"/>
              </a:spcAft>
              <a:buNone/>
            </a:pPr>
            <a:r>
              <a:rPr lang="en">
                <a:solidFill>
                  <a:schemeClr val="dk1"/>
                </a:solidFill>
                <a:highlight>
                  <a:srgbClr val="FFFFFF"/>
                </a:highlight>
              </a:rPr>
              <a:t>vs</a:t>
            </a:r>
            <a:endParaRPr>
              <a:solidFill>
                <a:schemeClr val="dk1"/>
              </a:solidFill>
              <a:highlight>
                <a:srgbClr val="FFFFFF"/>
              </a:highlight>
            </a:endParaRPr>
          </a:p>
          <a:p>
            <a:pPr indent="0" lvl="0" marL="0" rtl="0" algn="ctr">
              <a:spcBef>
                <a:spcPts val="1200"/>
              </a:spcBef>
              <a:spcAft>
                <a:spcPts val="1200"/>
              </a:spcAft>
              <a:buNone/>
            </a:pPr>
            <a:r>
              <a:rPr lang="en">
                <a:solidFill>
                  <a:srgbClr val="0000FF"/>
                </a:solidFill>
                <a:highlight>
                  <a:srgbClr val="FFFFFF"/>
                </a:highlight>
              </a:rPr>
              <a:t>Ethics</a:t>
            </a:r>
            <a:r>
              <a:rPr lang="en">
                <a:solidFill>
                  <a:schemeClr val="dk1"/>
                </a:solidFill>
                <a:highlight>
                  <a:srgbClr val="FFFFFF"/>
                </a:highlight>
              </a:rPr>
              <a:t>: sets maximum standards</a:t>
            </a:r>
            <a:endParaRPr/>
          </a:p>
        </p:txBody>
      </p:sp>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Ethics is not law</a:t>
            </a:r>
            <a:endParaRPr>
              <a:solidFill>
                <a:srgbClr val="0B5394"/>
              </a:solidFill>
              <a:latin typeface="Open Sans"/>
              <a:ea typeface="Open Sans"/>
              <a:cs typeface="Open Sans"/>
              <a:sym typeface="Open Sans"/>
            </a:endParaRPr>
          </a:p>
        </p:txBody>
      </p:sp>
      <p:sp>
        <p:nvSpPr>
          <p:cNvPr id="167" name="Google Shape;16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168" name="Google Shape;168;p28"/>
          <p:cNvPicPr preferRelativeResize="0"/>
          <p:nvPr/>
        </p:nvPicPr>
        <p:blipFill>
          <a:blip r:embed="rId3">
            <a:alphaModFix/>
          </a:blip>
          <a:stretch>
            <a:fillRect/>
          </a:stretch>
        </p:blipFill>
        <p:spPr>
          <a:xfrm>
            <a:off x="3118242" y="433362"/>
            <a:ext cx="2907526" cy="27527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83" name="Shape 883"/>
        <p:cNvGrpSpPr/>
        <p:nvPr/>
      </p:nvGrpSpPr>
      <p:grpSpPr>
        <a:xfrm>
          <a:off x="0" y="0"/>
          <a:ext cx="0" cy="0"/>
          <a:chOff x="0" y="0"/>
          <a:chExt cx="0" cy="0"/>
        </a:xfrm>
      </p:grpSpPr>
      <p:sp>
        <p:nvSpPr>
          <p:cNvPr id="884" name="Google Shape;884;p118"/>
          <p:cNvSpPr txBox="1"/>
          <p:nvPr/>
        </p:nvSpPr>
        <p:spPr>
          <a:xfrm>
            <a:off x="972300" y="1482750"/>
            <a:ext cx="7199400" cy="8853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Discussion and </a:t>
            </a:r>
            <a:br>
              <a:rPr b="1" lang="en" sz="3600">
                <a:solidFill>
                  <a:schemeClr val="lt1"/>
                </a:solidFill>
                <a:latin typeface="Open Sans"/>
                <a:ea typeface="Open Sans"/>
                <a:cs typeface="Open Sans"/>
                <a:sym typeface="Open Sans"/>
              </a:rPr>
            </a:br>
            <a:r>
              <a:rPr b="1" lang="en" sz="3600">
                <a:solidFill>
                  <a:schemeClr val="lt1"/>
                </a:solidFill>
                <a:latin typeface="Open Sans"/>
                <a:ea typeface="Open Sans"/>
                <a:cs typeface="Open Sans"/>
                <a:sym typeface="Open Sans"/>
              </a:rPr>
              <a:t>Further Resources</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200">
                <a:solidFill>
                  <a:schemeClr val="lt1"/>
                </a:solidFill>
                <a:latin typeface="Open Sans"/>
                <a:ea typeface="Open Sans"/>
                <a:cs typeface="Open Sans"/>
                <a:sym typeface="Open Sans"/>
              </a:rPr>
              <a:t>Min</a:t>
            </a:r>
            <a:endParaRPr b="1" sz="2200">
              <a:solidFill>
                <a:schemeClr val="lt1"/>
              </a:solidFill>
              <a:latin typeface="Open Sans"/>
              <a:ea typeface="Open Sans"/>
              <a:cs typeface="Open Sans"/>
              <a:sym typeface="Open Sans"/>
            </a:endParaRPr>
          </a:p>
        </p:txBody>
      </p:sp>
      <p:sp>
        <p:nvSpPr>
          <p:cNvPr id="885" name="Google Shape;885;p118"/>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3"/>
              </a:rPr>
              <a:t>http://bit.ly/eacl23-ethics-slides</a:t>
            </a:r>
            <a:endParaRPr sz="1500">
              <a:latin typeface="Open Sans"/>
              <a:ea typeface="Open Sans"/>
              <a:cs typeface="Open Sans"/>
              <a:sym typeface="Open Sans"/>
            </a:endParaRPr>
          </a:p>
        </p:txBody>
      </p:sp>
      <p:sp>
        <p:nvSpPr>
          <p:cNvPr id="886" name="Google Shape;886;p118"/>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lt1"/>
                </a:solidFill>
                <a:latin typeface="Open Sans"/>
                <a:ea typeface="Open Sans"/>
                <a:cs typeface="Open Sans"/>
                <a:sym typeface="Open Sans"/>
                <a:hlinkClick r:id="rId4">
                  <a:extLst>
                    <a:ext uri="{A12FA001-AC4F-418D-AE19-62706E023703}">
                      <ahyp:hlinkClr val="tx"/>
                    </a:ext>
                  </a:extLst>
                </a:hlinkClick>
              </a:rPr>
              <a:t>http://bit.ly/eacl23-ethics-slides</a:t>
            </a:r>
            <a:endParaRPr sz="1500">
              <a:solidFill>
                <a:schemeClr val="lt1"/>
              </a:solidFill>
              <a:latin typeface="Open Sans"/>
              <a:ea typeface="Open Sans"/>
              <a:cs typeface="Open Sans"/>
              <a:sym typeface="Open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0" name="Shape 890"/>
        <p:cNvGrpSpPr/>
        <p:nvPr/>
      </p:nvGrpSpPr>
      <p:grpSpPr>
        <a:xfrm>
          <a:off x="0" y="0"/>
          <a:ext cx="0" cy="0"/>
          <a:chOff x="0" y="0"/>
          <a:chExt cx="0" cy="0"/>
        </a:xfrm>
      </p:grpSpPr>
      <p:sp>
        <p:nvSpPr>
          <p:cNvPr id="891" name="Google Shape;891;p119"/>
          <p:cNvSpPr txBox="1"/>
          <p:nvPr/>
        </p:nvSpPr>
        <p:spPr>
          <a:xfrm>
            <a:off x="923450" y="747875"/>
            <a:ext cx="66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More potential harms</a:t>
            </a:r>
            <a:endParaRPr b="1" sz="2800">
              <a:solidFill>
                <a:srgbClr val="00506F"/>
              </a:solidFill>
              <a:latin typeface="Open Sans"/>
              <a:ea typeface="Open Sans"/>
              <a:cs typeface="Open Sans"/>
              <a:sym typeface="Open Sans"/>
            </a:endParaRPr>
          </a:p>
        </p:txBody>
      </p:sp>
      <p:cxnSp>
        <p:nvCxnSpPr>
          <p:cNvPr id="892" name="Google Shape;892;p119"/>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893" name="Google Shape;893;p119"/>
          <p:cNvSpPr txBox="1"/>
          <p:nvPr/>
        </p:nvSpPr>
        <p:spPr>
          <a:xfrm>
            <a:off x="990950" y="1489350"/>
            <a:ext cx="4152600" cy="339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t/>
            </a:r>
            <a:endParaRPr sz="16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1000"/>
              </a:spcAft>
              <a:buNone/>
            </a:pPr>
            <a:r>
              <a:t/>
            </a:r>
            <a:endParaRPr sz="1600">
              <a:solidFill>
                <a:schemeClr val="accent5"/>
              </a:solidFill>
              <a:latin typeface="Open Sans Medium"/>
              <a:ea typeface="Open Sans Medium"/>
              <a:cs typeface="Open Sans Medium"/>
              <a:sym typeface="Open Sans Medium"/>
            </a:endParaRPr>
          </a:p>
        </p:txBody>
      </p:sp>
      <p:pic>
        <p:nvPicPr>
          <p:cNvPr id="894" name="Google Shape;894;p119"/>
          <p:cNvPicPr preferRelativeResize="0"/>
          <p:nvPr/>
        </p:nvPicPr>
        <p:blipFill rotWithShape="1">
          <a:blip r:embed="rId4">
            <a:alphaModFix/>
          </a:blip>
          <a:srcRect b="19281" l="22206" r="24655" t="29830"/>
          <a:stretch/>
        </p:blipFill>
        <p:spPr>
          <a:xfrm>
            <a:off x="4572000" y="2002738"/>
            <a:ext cx="4389466" cy="2364425"/>
          </a:xfrm>
          <a:prstGeom prst="rect">
            <a:avLst/>
          </a:prstGeom>
          <a:noFill/>
          <a:ln cap="flat" cmpd="sng" w="19050">
            <a:solidFill>
              <a:srgbClr val="595959"/>
            </a:solidFill>
            <a:prstDash val="solid"/>
            <a:round/>
            <a:headEnd len="sm" w="sm" type="none"/>
            <a:tailEnd len="sm" w="sm" type="none"/>
          </a:ln>
        </p:spPr>
      </p:pic>
      <p:sp>
        <p:nvSpPr>
          <p:cNvPr id="895" name="Google Shape;895;p119"/>
          <p:cNvSpPr txBox="1"/>
          <p:nvPr/>
        </p:nvSpPr>
        <p:spPr>
          <a:xfrm>
            <a:off x="990950" y="2571750"/>
            <a:ext cx="3349200" cy="114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1000"/>
              </a:spcAft>
              <a:buNone/>
            </a:pPr>
            <a:r>
              <a:rPr b="1" lang="en" sz="2500">
                <a:solidFill>
                  <a:schemeClr val="dk1"/>
                </a:solidFill>
                <a:latin typeface="Open Sans"/>
                <a:ea typeface="Open Sans"/>
                <a:cs typeface="Open Sans"/>
                <a:sym typeface="Open Sans"/>
              </a:rPr>
              <a:t>Socioeconomic stereotypes!</a:t>
            </a:r>
            <a:endParaRPr b="1" sz="2500">
              <a:solidFill>
                <a:schemeClr val="dk1"/>
              </a:solidFill>
              <a:latin typeface="Open Sans"/>
              <a:ea typeface="Open Sans"/>
              <a:cs typeface="Open Sans"/>
              <a:sym typeface="Open Sans"/>
            </a:endParaRPr>
          </a:p>
        </p:txBody>
      </p:sp>
      <p:sp>
        <p:nvSpPr>
          <p:cNvPr id="896" name="Google Shape;896;p119"/>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5"/>
              </a:rPr>
              <a:t>http://bit.ly/eacl23-ethics-slides</a:t>
            </a:r>
            <a:endParaRPr sz="1500">
              <a:latin typeface="Open Sans"/>
              <a:ea typeface="Open Sans"/>
              <a:cs typeface="Open Sans"/>
              <a:sym typeface="Open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0" name="Shape 900"/>
        <p:cNvGrpSpPr/>
        <p:nvPr/>
      </p:nvGrpSpPr>
      <p:grpSpPr>
        <a:xfrm>
          <a:off x="0" y="0"/>
          <a:ext cx="0" cy="0"/>
          <a:chOff x="0" y="0"/>
          <a:chExt cx="0" cy="0"/>
        </a:xfrm>
      </p:grpSpPr>
      <p:sp>
        <p:nvSpPr>
          <p:cNvPr id="901" name="Google Shape;901;p120"/>
          <p:cNvSpPr txBox="1"/>
          <p:nvPr/>
        </p:nvSpPr>
        <p:spPr>
          <a:xfrm>
            <a:off x="923450" y="747875"/>
            <a:ext cx="66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More potential harms</a:t>
            </a:r>
            <a:endParaRPr b="1" sz="2800">
              <a:solidFill>
                <a:srgbClr val="00506F"/>
              </a:solidFill>
              <a:latin typeface="Open Sans"/>
              <a:ea typeface="Open Sans"/>
              <a:cs typeface="Open Sans"/>
              <a:sym typeface="Open Sans"/>
            </a:endParaRPr>
          </a:p>
        </p:txBody>
      </p:sp>
      <p:cxnSp>
        <p:nvCxnSpPr>
          <p:cNvPr id="902" name="Google Shape;902;p120"/>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903" name="Google Shape;903;p120"/>
          <p:cNvSpPr txBox="1"/>
          <p:nvPr/>
        </p:nvSpPr>
        <p:spPr>
          <a:xfrm>
            <a:off x="990950" y="1489350"/>
            <a:ext cx="4152600" cy="339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t/>
            </a:r>
            <a:endParaRPr sz="16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1000"/>
              </a:spcAft>
              <a:buNone/>
            </a:pPr>
            <a:r>
              <a:t/>
            </a:r>
            <a:endParaRPr sz="1600">
              <a:solidFill>
                <a:schemeClr val="accent5"/>
              </a:solidFill>
              <a:latin typeface="Open Sans Medium"/>
              <a:ea typeface="Open Sans Medium"/>
              <a:cs typeface="Open Sans Medium"/>
              <a:sym typeface="Open Sans Medium"/>
            </a:endParaRPr>
          </a:p>
        </p:txBody>
      </p:sp>
      <p:sp>
        <p:nvSpPr>
          <p:cNvPr id="904" name="Google Shape;904;p120"/>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
        <p:nvSpPr>
          <p:cNvPr id="905" name="Google Shape;905;p120"/>
          <p:cNvSpPr/>
          <p:nvPr/>
        </p:nvSpPr>
        <p:spPr>
          <a:xfrm rot="-5400000">
            <a:off x="4376022" y="-323624"/>
            <a:ext cx="2894077" cy="6379672"/>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56A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 name="Google Shape;906;p120"/>
          <p:cNvPicPr preferRelativeResize="0"/>
          <p:nvPr/>
        </p:nvPicPr>
        <p:blipFill rotWithShape="1">
          <a:blip r:embed="rId5">
            <a:alphaModFix/>
          </a:blip>
          <a:srcRect b="23221" l="5758" r="39293" t="36843"/>
          <a:stretch/>
        </p:blipFill>
        <p:spPr>
          <a:xfrm>
            <a:off x="3028675" y="1514488"/>
            <a:ext cx="5588774" cy="2703451"/>
          </a:xfrm>
          <a:prstGeom prst="rect">
            <a:avLst/>
          </a:prstGeom>
          <a:noFill/>
          <a:ln>
            <a:noFill/>
          </a:ln>
        </p:spPr>
      </p:pic>
      <p:sp>
        <p:nvSpPr>
          <p:cNvPr id="907" name="Google Shape;907;p120"/>
          <p:cNvSpPr txBox="1"/>
          <p:nvPr/>
        </p:nvSpPr>
        <p:spPr>
          <a:xfrm>
            <a:off x="438175" y="2363100"/>
            <a:ext cx="2045100" cy="114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1000"/>
              </a:spcAft>
              <a:buNone/>
            </a:pPr>
            <a:r>
              <a:rPr b="1" lang="en" sz="2500">
                <a:solidFill>
                  <a:schemeClr val="dk1"/>
                </a:solidFill>
                <a:latin typeface="Open Sans"/>
                <a:ea typeface="Open Sans"/>
                <a:cs typeface="Open Sans"/>
                <a:sym typeface="Open Sans"/>
              </a:rPr>
              <a:t>Gender stereotype!</a:t>
            </a:r>
            <a:endParaRPr b="1" sz="2500">
              <a:solidFill>
                <a:schemeClr val="dk1"/>
              </a:solidFill>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1" name="Shape 911"/>
        <p:cNvGrpSpPr/>
        <p:nvPr/>
      </p:nvGrpSpPr>
      <p:grpSpPr>
        <a:xfrm>
          <a:off x="0" y="0"/>
          <a:ext cx="0" cy="0"/>
          <a:chOff x="0" y="0"/>
          <a:chExt cx="0" cy="0"/>
        </a:xfrm>
      </p:grpSpPr>
      <p:sp>
        <p:nvSpPr>
          <p:cNvPr id="912" name="Google Shape;912;p121"/>
          <p:cNvSpPr txBox="1"/>
          <p:nvPr/>
        </p:nvSpPr>
        <p:spPr>
          <a:xfrm>
            <a:off x="923450" y="747875"/>
            <a:ext cx="66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More potential harms</a:t>
            </a:r>
            <a:endParaRPr b="1" sz="2800">
              <a:solidFill>
                <a:srgbClr val="00506F"/>
              </a:solidFill>
              <a:latin typeface="Open Sans"/>
              <a:ea typeface="Open Sans"/>
              <a:cs typeface="Open Sans"/>
              <a:sym typeface="Open Sans"/>
            </a:endParaRPr>
          </a:p>
        </p:txBody>
      </p:sp>
      <p:cxnSp>
        <p:nvCxnSpPr>
          <p:cNvPr id="913" name="Google Shape;913;p121"/>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914" name="Google Shape;914;p121"/>
          <p:cNvSpPr txBox="1"/>
          <p:nvPr/>
        </p:nvSpPr>
        <p:spPr>
          <a:xfrm>
            <a:off x="990950" y="1489350"/>
            <a:ext cx="4152600" cy="339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t/>
            </a:r>
            <a:endParaRPr sz="16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1000"/>
              </a:spcAft>
              <a:buNone/>
            </a:pPr>
            <a:r>
              <a:t/>
            </a:r>
            <a:endParaRPr sz="1600">
              <a:solidFill>
                <a:schemeClr val="accent5"/>
              </a:solidFill>
              <a:latin typeface="Open Sans Medium"/>
              <a:ea typeface="Open Sans Medium"/>
              <a:cs typeface="Open Sans Medium"/>
              <a:sym typeface="Open Sans Medium"/>
            </a:endParaRPr>
          </a:p>
        </p:txBody>
      </p:sp>
      <p:sp>
        <p:nvSpPr>
          <p:cNvPr id="915" name="Google Shape;915;p121"/>
          <p:cNvSpPr txBox="1"/>
          <p:nvPr/>
        </p:nvSpPr>
        <p:spPr>
          <a:xfrm>
            <a:off x="438175" y="2363100"/>
            <a:ext cx="2045100" cy="114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1000"/>
              </a:spcAft>
              <a:buNone/>
            </a:pPr>
            <a:r>
              <a:rPr b="1" lang="en" sz="2500">
                <a:solidFill>
                  <a:schemeClr val="dk1"/>
                </a:solidFill>
                <a:latin typeface="Open Sans"/>
                <a:ea typeface="Open Sans"/>
                <a:cs typeface="Open Sans"/>
                <a:sym typeface="Open Sans"/>
              </a:rPr>
              <a:t>Gender stereotype!</a:t>
            </a:r>
            <a:endParaRPr b="1" sz="2500">
              <a:solidFill>
                <a:schemeClr val="dk1"/>
              </a:solidFill>
              <a:latin typeface="Open Sans"/>
              <a:ea typeface="Open Sans"/>
              <a:cs typeface="Open Sans"/>
              <a:sym typeface="Open Sans"/>
            </a:endParaRPr>
          </a:p>
        </p:txBody>
      </p:sp>
      <p:sp>
        <p:nvSpPr>
          <p:cNvPr id="916" name="Google Shape;916;p121"/>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
        <p:nvSpPr>
          <p:cNvPr id="917" name="Google Shape;917;p121"/>
          <p:cNvSpPr/>
          <p:nvPr/>
        </p:nvSpPr>
        <p:spPr>
          <a:xfrm rot="-5400000">
            <a:off x="4299822" y="-323624"/>
            <a:ext cx="2894077" cy="6379672"/>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56A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8" name="Google Shape;918;p121"/>
          <p:cNvPicPr preferRelativeResize="0"/>
          <p:nvPr/>
        </p:nvPicPr>
        <p:blipFill rotWithShape="1">
          <a:blip r:embed="rId5">
            <a:alphaModFix/>
          </a:blip>
          <a:srcRect b="23221" l="35122" r="39292" t="36843"/>
          <a:stretch/>
        </p:blipFill>
        <p:spPr>
          <a:xfrm>
            <a:off x="3037175" y="1514500"/>
            <a:ext cx="2725126" cy="2703451"/>
          </a:xfrm>
          <a:prstGeom prst="rect">
            <a:avLst/>
          </a:prstGeom>
          <a:noFill/>
          <a:ln>
            <a:noFill/>
          </a:ln>
        </p:spPr>
      </p:pic>
      <p:pic>
        <p:nvPicPr>
          <p:cNvPr id="919" name="Google Shape;919;p121"/>
          <p:cNvPicPr preferRelativeResize="0"/>
          <p:nvPr/>
        </p:nvPicPr>
        <p:blipFill rotWithShape="1">
          <a:blip r:embed="rId6">
            <a:alphaModFix/>
          </a:blip>
          <a:srcRect b="29814" l="31935" r="38612" t="24971"/>
          <a:stretch/>
        </p:blipFill>
        <p:spPr>
          <a:xfrm>
            <a:off x="5762300" y="1514500"/>
            <a:ext cx="2689600" cy="270345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3" name="Shape 923"/>
        <p:cNvGrpSpPr/>
        <p:nvPr/>
      </p:nvGrpSpPr>
      <p:grpSpPr>
        <a:xfrm>
          <a:off x="0" y="0"/>
          <a:ext cx="0" cy="0"/>
          <a:chOff x="0" y="0"/>
          <a:chExt cx="0" cy="0"/>
        </a:xfrm>
      </p:grpSpPr>
      <p:sp>
        <p:nvSpPr>
          <p:cNvPr id="924" name="Google Shape;924;p122"/>
          <p:cNvSpPr txBox="1"/>
          <p:nvPr/>
        </p:nvSpPr>
        <p:spPr>
          <a:xfrm>
            <a:off x="923450" y="747875"/>
            <a:ext cx="66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More potential harms</a:t>
            </a:r>
            <a:endParaRPr b="1" sz="2800">
              <a:solidFill>
                <a:srgbClr val="00506F"/>
              </a:solidFill>
              <a:latin typeface="Open Sans"/>
              <a:ea typeface="Open Sans"/>
              <a:cs typeface="Open Sans"/>
              <a:sym typeface="Open Sans"/>
            </a:endParaRPr>
          </a:p>
        </p:txBody>
      </p:sp>
      <p:cxnSp>
        <p:nvCxnSpPr>
          <p:cNvPr id="925" name="Google Shape;925;p122"/>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122"/>
          <p:cNvSpPr txBox="1"/>
          <p:nvPr/>
        </p:nvSpPr>
        <p:spPr>
          <a:xfrm>
            <a:off x="990950" y="1489350"/>
            <a:ext cx="4152600" cy="339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t/>
            </a:r>
            <a:endParaRPr sz="16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1000"/>
              </a:spcAft>
              <a:buNone/>
            </a:pPr>
            <a:r>
              <a:t/>
            </a:r>
            <a:endParaRPr sz="1600">
              <a:solidFill>
                <a:schemeClr val="accent5"/>
              </a:solidFill>
              <a:latin typeface="Open Sans Medium"/>
              <a:ea typeface="Open Sans Medium"/>
              <a:cs typeface="Open Sans Medium"/>
              <a:sym typeface="Open Sans Medium"/>
            </a:endParaRPr>
          </a:p>
        </p:txBody>
      </p:sp>
      <p:sp>
        <p:nvSpPr>
          <p:cNvPr id="927" name="Google Shape;927;p122"/>
          <p:cNvSpPr txBox="1"/>
          <p:nvPr/>
        </p:nvSpPr>
        <p:spPr>
          <a:xfrm>
            <a:off x="990950" y="2571750"/>
            <a:ext cx="2159700" cy="114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1000"/>
              </a:spcAft>
              <a:buNone/>
            </a:pPr>
            <a:r>
              <a:rPr b="1" lang="en" sz="2500">
                <a:solidFill>
                  <a:schemeClr val="dk1"/>
                </a:solidFill>
                <a:latin typeface="Open Sans"/>
                <a:ea typeface="Open Sans"/>
                <a:cs typeface="Open Sans"/>
                <a:sym typeface="Open Sans"/>
              </a:rPr>
              <a:t>Country</a:t>
            </a:r>
            <a:r>
              <a:rPr b="1" lang="en" sz="2500">
                <a:solidFill>
                  <a:schemeClr val="dk1"/>
                </a:solidFill>
                <a:latin typeface="Open Sans"/>
                <a:ea typeface="Open Sans"/>
                <a:cs typeface="Open Sans"/>
                <a:sym typeface="Open Sans"/>
              </a:rPr>
              <a:t> stereotypes!</a:t>
            </a:r>
            <a:endParaRPr b="1" sz="2500">
              <a:solidFill>
                <a:schemeClr val="dk1"/>
              </a:solidFill>
              <a:latin typeface="Open Sans"/>
              <a:ea typeface="Open Sans"/>
              <a:cs typeface="Open Sans"/>
              <a:sym typeface="Open Sans"/>
            </a:endParaRPr>
          </a:p>
        </p:txBody>
      </p:sp>
      <p:sp>
        <p:nvSpPr>
          <p:cNvPr id="928" name="Google Shape;928;p122"/>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pic>
        <p:nvPicPr>
          <p:cNvPr id="929" name="Google Shape;929;p122"/>
          <p:cNvPicPr preferRelativeResize="0"/>
          <p:nvPr/>
        </p:nvPicPr>
        <p:blipFill rotWithShape="1">
          <a:blip r:embed="rId5">
            <a:alphaModFix/>
          </a:blip>
          <a:srcRect b="23952" l="0" r="0" t="18825"/>
          <a:stretch/>
        </p:blipFill>
        <p:spPr>
          <a:xfrm>
            <a:off x="4762550" y="262850"/>
            <a:ext cx="3557950" cy="440961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3" name="Shape 933"/>
        <p:cNvGrpSpPr/>
        <p:nvPr/>
      </p:nvGrpSpPr>
      <p:grpSpPr>
        <a:xfrm>
          <a:off x="0" y="0"/>
          <a:ext cx="0" cy="0"/>
          <a:chOff x="0" y="0"/>
          <a:chExt cx="0" cy="0"/>
        </a:xfrm>
      </p:grpSpPr>
      <p:sp>
        <p:nvSpPr>
          <p:cNvPr id="934" name="Google Shape;934;p123"/>
          <p:cNvSpPr txBox="1"/>
          <p:nvPr/>
        </p:nvSpPr>
        <p:spPr>
          <a:xfrm>
            <a:off x="923450" y="747875"/>
            <a:ext cx="667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More potential harms</a:t>
            </a:r>
            <a:endParaRPr b="1" sz="2800">
              <a:solidFill>
                <a:srgbClr val="00506F"/>
              </a:solidFill>
              <a:latin typeface="Open Sans"/>
              <a:ea typeface="Open Sans"/>
              <a:cs typeface="Open Sans"/>
              <a:sym typeface="Open Sans"/>
            </a:endParaRPr>
          </a:p>
        </p:txBody>
      </p:sp>
      <p:cxnSp>
        <p:nvCxnSpPr>
          <p:cNvPr id="935" name="Google Shape;935;p123"/>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936" name="Google Shape;936;p123"/>
          <p:cNvSpPr txBox="1"/>
          <p:nvPr/>
        </p:nvSpPr>
        <p:spPr>
          <a:xfrm>
            <a:off x="990950" y="1489350"/>
            <a:ext cx="4152600" cy="339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600">
                <a:solidFill>
                  <a:schemeClr val="dk1"/>
                </a:solidFill>
                <a:latin typeface="Open Sans Medium"/>
                <a:ea typeface="Open Sans Medium"/>
                <a:cs typeface="Open Sans Medium"/>
                <a:sym typeface="Open Sans Medium"/>
              </a:rPr>
              <a:t>There are more ethics considerations in NLP than what we covered today.</a:t>
            </a:r>
            <a:endParaRPr sz="16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0"/>
              </a:spcAft>
              <a:buNone/>
            </a:pPr>
            <a:r>
              <a:t/>
            </a:r>
            <a:endParaRPr sz="16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0"/>
              </a:spcAft>
              <a:buNone/>
            </a:pPr>
            <a:r>
              <a:rPr b="1" lang="en" sz="2500">
                <a:solidFill>
                  <a:schemeClr val="dk1"/>
                </a:solidFill>
                <a:latin typeface="Open Sans"/>
                <a:ea typeface="Open Sans"/>
                <a:cs typeface="Open Sans"/>
                <a:sym typeface="Open Sans"/>
              </a:rPr>
              <a:t>LLMs can be leaky!</a:t>
            </a:r>
            <a:endParaRPr b="1" sz="2500">
              <a:solidFill>
                <a:schemeClr val="dk1"/>
              </a:solidFill>
              <a:latin typeface="Open Sans"/>
              <a:ea typeface="Open Sans"/>
              <a:cs typeface="Open Sans"/>
              <a:sym typeface="Open Sans"/>
            </a:endParaRPr>
          </a:p>
          <a:p>
            <a:pPr indent="0" lvl="0" marL="0" rtl="0" algn="l">
              <a:lnSpc>
                <a:spcPct val="150000"/>
              </a:lnSpc>
              <a:spcBef>
                <a:spcPts val="1000"/>
              </a:spcBef>
              <a:spcAft>
                <a:spcPts val="1000"/>
              </a:spcAft>
              <a:buNone/>
            </a:pPr>
            <a:r>
              <a:t/>
            </a:r>
            <a:endParaRPr sz="1600">
              <a:solidFill>
                <a:schemeClr val="accent5"/>
              </a:solidFill>
              <a:latin typeface="Open Sans Medium"/>
              <a:ea typeface="Open Sans Medium"/>
              <a:cs typeface="Open Sans Medium"/>
              <a:sym typeface="Open Sans Medium"/>
            </a:endParaRPr>
          </a:p>
        </p:txBody>
      </p:sp>
      <p:pic>
        <p:nvPicPr>
          <p:cNvPr descr="A picture containing text&#10;&#10;Description automatically generated" id="937" name="Google Shape;937;p123"/>
          <p:cNvPicPr preferRelativeResize="0"/>
          <p:nvPr/>
        </p:nvPicPr>
        <p:blipFill rotWithShape="1">
          <a:blip r:embed="rId4">
            <a:alphaModFix/>
          </a:blip>
          <a:srcRect b="0" l="0" r="0" t="0"/>
          <a:stretch/>
        </p:blipFill>
        <p:spPr>
          <a:xfrm>
            <a:off x="5911413" y="747864"/>
            <a:ext cx="2600325" cy="3705225"/>
          </a:xfrm>
          <a:prstGeom prst="rect">
            <a:avLst/>
          </a:prstGeom>
          <a:noFill/>
          <a:ln>
            <a:noFill/>
          </a:ln>
        </p:spPr>
      </p:pic>
      <p:sp>
        <p:nvSpPr>
          <p:cNvPr id="938" name="Google Shape;938;p123"/>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5"/>
              </a:rPr>
              <a:t>http://bit.ly/eacl23-ethics-slides</a:t>
            </a:r>
            <a:endParaRPr sz="1500">
              <a:latin typeface="Open Sans"/>
              <a:ea typeface="Open Sans"/>
              <a:cs typeface="Open Sans"/>
              <a:sym typeface="Open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24"/>
          <p:cNvSpPr txBox="1"/>
          <p:nvPr>
            <p:ph idx="4294967295" type="body"/>
          </p:nvPr>
        </p:nvSpPr>
        <p:spPr>
          <a:xfrm>
            <a:off x="228600" y="1085850"/>
            <a:ext cx="3575100" cy="34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can’t completely eradicate all harms against every group of people</a:t>
            </a:r>
            <a:endParaRPr/>
          </a:p>
          <a:p>
            <a:pPr indent="-317500" lvl="1" marL="914400" rtl="0" algn="l">
              <a:spcBef>
                <a:spcPts val="0"/>
              </a:spcBef>
              <a:spcAft>
                <a:spcPts val="0"/>
              </a:spcAft>
              <a:buSzPts val="1400"/>
              <a:buChar char="○"/>
            </a:pPr>
            <a:r>
              <a:rPr lang="en"/>
              <a:t>Mitigating harms for one group could make things worse for another</a:t>
            </a:r>
            <a:endParaRPr/>
          </a:p>
          <a:p>
            <a:pPr indent="-342900" lvl="1" marL="914400" rtl="0" algn="l">
              <a:spcBef>
                <a:spcPts val="0"/>
              </a:spcBef>
              <a:spcAft>
                <a:spcPts val="0"/>
              </a:spcAft>
              <a:buSzPts val="1800"/>
              <a:buChar char="○"/>
            </a:pPr>
            <a:r>
              <a:rPr lang="en"/>
              <a:t>Can’t check every single demographic and the intersections of all of them</a:t>
            </a:r>
            <a:endParaRPr/>
          </a:p>
        </p:txBody>
      </p:sp>
      <p:sp>
        <p:nvSpPr>
          <p:cNvPr id="944" name="Google Shape;944;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945" name="Google Shape;945;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0506F"/>
                </a:solidFill>
                <a:latin typeface="Open Sans Medium"/>
                <a:ea typeface="Open Sans Medium"/>
                <a:cs typeface="Open Sans Medium"/>
                <a:sym typeface="Open Sans Medium"/>
              </a:rPr>
              <a:t>What do we mean by “mitigating harms”?</a:t>
            </a:r>
            <a:endParaRPr>
              <a:solidFill>
                <a:srgbClr val="00506F"/>
              </a:solidFill>
              <a:latin typeface="Open Sans Medium"/>
              <a:ea typeface="Open Sans Medium"/>
              <a:cs typeface="Open Sans Medium"/>
              <a:sym typeface="Open Sans Medium"/>
            </a:endParaRPr>
          </a:p>
        </p:txBody>
      </p:sp>
      <p:pic>
        <p:nvPicPr>
          <p:cNvPr id="946" name="Google Shape;946;p124"/>
          <p:cNvPicPr preferRelativeResize="0"/>
          <p:nvPr/>
        </p:nvPicPr>
        <p:blipFill>
          <a:blip r:embed="rId3">
            <a:alphaModFix/>
          </a:blip>
          <a:stretch>
            <a:fillRect/>
          </a:stretch>
        </p:blipFill>
        <p:spPr>
          <a:xfrm>
            <a:off x="4846350" y="1749325"/>
            <a:ext cx="2794524" cy="2459175"/>
          </a:xfrm>
          <a:prstGeom prst="rect">
            <a:avLst/>
          </a:prstGeom>
          <a:noFill/>
          <a:ln>
            <a:noFill/>
          </a:ln>
        </p:spPr>
      </p:pic>
      <p:sp>
        <p:nvSpPr>
          <p:cNvPr id="947" name="Google Shape;947;p124"/>
          <p:cNvSpPr txBox="1"/>
          <p:nvPr>
            <p:ph idx="4294967295" type="subTitle"/>
          </p:nvPr>
        </p:nvSpPr>
        <p:spPr>
          <a:xfrm>
            <a:off x="0" y="0"/>
            <a:ext cx="4572000" cy="19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a:solidFill>
                  <a:schemeClr val="lt1"/>
                </a:solidFill>
              </a:rPr>
              <a:t>Mitigating Harms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953" name="Google Shape;953;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0506F"/>
                </a:solidFill>
                <a:latin typeface="Open Sans Medium"/>
                <a:ea typeface="Open Sans Medium"/>
                <a:cs typeface="Open Sans Medium"/>
                <a:sym typeface="Open Sans Medium"/>
              </a:rPr>
              <a:t>What do we mean by “mitigating harms”?</a:t>
            </a:r>
            <a:endParaRPr>
              <a:solidFill>
                <a:srgbClr val="00506F"/>
              </a:solidFill>
              <a:latin typeface="Open Sans Medium"/>
              <a:ea typeface="Open Sans Medium"/>
              <a:cs typeface="Open Sans Medium"/>
              <a:sym typeface="Open Sans Medium"/>
            </a:endParaRPr>
          </a:p>
        </p:txBody>
      </p:sp>
      <p:pic>
        <p:nvPicPr>
          <p:cNvPr id="954" name="Google Shape;954;p125"/>
          <p:cNvPicPr preferRelativeResize="0"/>
          <p:nvPr/>
        </p:nvPicPr>
        <p:blipFill rotWithShape="1">
          <a:blip r:embed="rId3">
            <a:alphaModFix/>
          </a:blip>
          <a:srcRect b="0" l="21900" r="22330" t="0"/>
          <a:stretch/>
        </p:blipFill>
        <p:spPr>
          <a:xfrm>
            <a:off x="4042000" y="1176625"/>
            <a:ext cx="4502775" cy="3604575"/>
          </a:xfrm>
          <a:prstGeom prst="rect">
            <a:avLst/>
          </a:prstGeom>
          <a:noFill/>
          <a:ln>
            <a:noFill/>
          </a:ln>
        </p:spPr>
      </p:pic>
      <p:sp>
        <p:nvSpPr>
          <p:cNvPr id="955" name="Google Shape;955;p125"/>
          <p:cNvSpPr txBox="1"/>
          <p:nvPr>
            <p:ph idx="4294967295" type="subTitle"/>
          </p:nvPr>
        </p:nvSpPr>
        <p:spPr>
          <a:xfrm>
            <a:off x="0" y="0"/>
            <a:ext cx="4572000" cy="19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a:solidFill>
                  <a:schemeClr val="lt1"/>
                </a:solidFill>
              </a:rPr>
              <a:t>Mitigating Harms</a:t>
            </a:r>
            <a:endParaRPr/>
          </a:p>
        </p:txBody>
      </p:sp>
      <p:sp>
        <p:nvSpPr>
          <p:cNvPr id="956" name="Google Shape;956;p125"/>
          <p:cNvSpPr txBox="1"/>
          <p:nvPr>
            <p:ph idx="4294967295" type="body"/>
          </p:nvPr>
        </p:nvSpPr>
        <p:spPr>
          <a:xfrm>
            <a:off x="228600" y="1085850"/>
            <a:ext cx="3575100" cy="34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can’t completely eradicate all harms against every group of people</a:t>
            </a:r>
            <a:endParaRPr/>
          </a:p>
          <a:p>
            <a:pPr indent="-317500" lvl="1" marL="914400" rtl="0" algn="l">
              <a:spcBef>
                <a:spcPts val="0"/>
              </a:spcBef>
              <a:spcAft>
                <a:spcPts val="0"/>
              </a:spcAft>
              <a:buSzPts val="1400"/>
              <a:buChar char="○"/>
            </a:pPr>
            <a:r>
              <a:rPr lang="en"/>
              <a:t>Mitigating harms for one group could make things worse for another</a:t>
            </a:r>
            <a:endParaRPr/>
          </a:p>
          <a:p>
            <a:pPr indent="-342900" lvl="1" marL="914400" rtl="0" algn="l">
              <a:spcBef>
                <a:spcPts val="0"/>
              </a:spcBef>
              <a:spcAft>
                <a:spcPts val="0"/>
              </a:spcAft>
              <a:buSzPts val="1800"/>
              <a:buChar char="○"/>
            </a:pPr>
            <a:r>
              <a:rPr lang="en"/>
              <a:t>Can’t check every single demographic and the intersections of all of them</a:t>
            </a:r>
            <a:endParaRPr/>
          </a:p>
        </p:txBody>
      </p:sp>
      <p:sp>
        <p:nvSpPr>
          <p:cNvPr id="957" name="Google Shape;957;p125"/>
          <p:cNvSpPr/>
          <p:nvPr/>
        </p:nvSpPr>
        <p:spPr>
          <a:xfrm>
            <a:off x="7984775" y="2952600"/>
            <a:ext cx="938100" cy="871800"/>
          </a:xfrm>
          <a:prstGeom prst="ellipse">
            <a:avLst/>
          </a:prstGeom>
          <a:noFill/>
          <a:ln cap="flat" cmpd="sng" w="2857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rgbClr val="800000"/>
                </a:solidFill>
              </a:rPr>
              <a:t>?</a:t>
            </a:r>
            <a:endParaRPr sz="3700">
              <a:solidFill>
                <a:srgbClr val="800000"/>
              </a:solidFill>
            </a:endParaRPr>
          </a:p>
        </p:txBody>
      </p:sp>
      <p:sp>
        <p:nvSpPr>
          <p:cNvPr id="958" name="Google Shape;958;p125"/>
          <p:cNvSpPr/>
          <p:nvPr/>
        </p:nvSpPr>
        <p:spPr>
          <a:xfrm>
            <a:off x="5698775" y="4248000"/>
            <a:ext cx="938100" cy="871800"/>
          </a:xfrm>
          <a:prstGeom prst="ellipse">
            <a:avLst/>
          </a:prstGeom>
          <a:noFill/>
          <a:ln cap="flat" cmpd="sng" w="2857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rgbClr val="800000"/>
                </a:solidFill>
              </a:rPr>
              <a:t>?</a:t>
            </a:r>
            <a:endParaRPr sz="3700">
              <a:solidFill>
                <a:srgbClr val="800000"/>
              </a:solidFill>
            </a:endParaRPr>
          </a:p>
        </p:txBody>
      </p:sp>
      <p:sp>
        <p:nvSpPr>
          <p:cNvPr id="959" name="Google Shape;959;p125"/>
          <p:cNvSpPr/>
          <p:nvPr/>
        </p:nvSpPr>
        <p:spPr>
          <a:xfrm>
            <a:off x="3793775" y="3409800"/>
            <a:ext cx="603900" cy="572700"/>
          </a:xfrm>
          <a:prstGeom prst="ellipse">
            <a:avLst/>
          </a:prstGeom>
          <a:noFill/>
          <a:ln cap="flat" cmpd="sng" w="2857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rgbClr val="800000"/>
                </a:solidFill>
              </a:rPr>
              <a:t>?</a:t>
            </a:r>
            <a:endParaRPr sz="3700">
              <a:solidFill>
                <a:srgbClr val="800000"/>
              </a:solidFill>
            </a:endParaRPr>
          </a:p>
        </p:txBody>
      </p:sp>
      <p:sp>
        <p:nvSpPr>
          <p:cNvPr id="960" name="Google Shape;960;p125"/>
          <p:cNvSpPr/>
          <p:nvPr/>
        </p:nvSpPr>
        <p:spPr>
          <a:xfrm>
            <a:off x="5622575" y="1123800"/>
            <a:ext cx="603900" cy="572700"/>
          </a:xfrm>
          <a:prstGeom prst="ellipse">
            <a:avLst/>
          </a:prstGeom>
          <a:noFill/>
          <a:ln cap="flat" cmpd="sng" w="2857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rgbClr val="800000"/>
                </a:solidFill>
              </a:rPr>
              <a:t>?</a:t>
            </a:r>
            <a:endParaRPr sz="3700">
              <a:solidFill>
                <a:srgbClr val="800000"/>
              </a:solidFill>
            </a:endParaRPr>
          </a:p>
        </p:txBody>
      </p:sp>
      <p:sp>
        <p:nvSpPr>
          <p:cNvPr id="961" name="Google Shape;961;p125"/>
          <p:cNvSpPr/>
          <p:nvPr/>
        </p:nvSpPr>
        <p:spPr>
          <a:xfrm>
            <a:off x="7527575" y="1123800"/>
            <a:ext cx="603900" cy="572700"/>
          </a:xfrm>
          <a:prstGeom prst="ellipse">
            <a:avLst/>
          </a:prstGeom>
          <a:noFill/>
          <a:ln cap="flat" cmpd="sng" w="2857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rgbClr val="800000"/>
                </a:solidFill>
              </a:rPr>
              <a:t>?</a:t>
            </a:r>
            <a:endParaRPr sz="3700">
              <a:solidFill>
                <a:srgbClr val="80000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6"/>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26"/>
          <p:cNvSpPr txBox="1"/>
          <p:nvPr/>
        </p:nvSpPr>
        <p:spPr>
          <a:xfrm>
            <a:off x="648875" y="976475"/>
            <a:ext cx="372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Your Turn</a:t>
            </a:r>
            <a:r>
              <a:rPr lang="en" sz="2800">
                <a:solidFill>
                  <a:srgbClr val="00506F"/>
                </a:solidFill>
                <a:latin typeface="Open Sans Medium"/>
                <a:ea typeface="Open Sans Medium"/>
                <a:cs typeface="Open Sans Medium"/>
                <a:sym typeface="Open Sans Medium"/>
              </a:rPr>
              <a:t>:</a:t>
            </a:r>
            <a:br>
              <a:rPr lang="en" sz="2800">
                <a:solidFill>
                  <a:srgbClr val="00506F"/>
                </a:solidFill>
                <a:latin typeface="Open Sans Medium"/>
                <a:ea typeface="Open Sans Medium"/>
                <a:cs typeface="Open Sans Medium"/>
                <a:sym typeface="Open Sans Medium"/>
              </a:rPr>
            </a:br>
            <a:r>
              <a:rPr lang="en" sz="2800">
                <a:solidFill>
                  <a:srgbClr val="00506F"/>
                </a:solidFill>
                <a:latin typeface="Open Sans Medium"/>
                <a:ea typeface="Open Sans Medium"/>
                <a:cs typeface="Open Sans Medium"/>
                <a:sym typeface="Open Sans Medium"/>
              </a:rPr>
              <a:t>2) What else is missing?</a:t>
            </a:r>
            <a:endParaRPr sz="2800">
              <a:solidFill>
                <a:srgbClr val="00506F"/>
              </a:solidFill>
              <a:latin typeface="Open Sans Medium"/>
              <a:ea typeface="Open Sans Medium"/>
              <a:cs typeface="Open Sans Medium"/>
              <a:sym typeface="Open Sans Medium"/>
            </a:endParaRPr>
          </a:p>
        </p:txBody>
      </p:sp>
      <p:cxnSp>
        <p:nvCxnSpPr>
          <p:cNvPr id="968" name="Google Shape;968;p126"/>
          <p:cNvCxnSpPr/>
          <p:nvPr/>
        </p:nvCxnSpPr>
        <p:spPr>
          <a:xfrm>
            <a:off x="716375" y="2430125"/>
            <a:ext cx="3441600" cy="0"/>
          </a:xfrm>
          <a:prstGeom prst="straightConnector1">
            <a:avLst/>
          </a:prstGeom>
          <a:noFill/>
          <a:ln cap="flat" cmpd="sng" w="9525">
            <a:solidFill>
              <a:schemeClr val="dk2"/>
            </a:solidFill>
            <a:prstDash val="solid"/>
            <a:round/>
            <a:headEnd len="med" w="med" type="none"/>
            <a:tailEnd len="med" w="med" type="none"/>
          </a:ln>
        </p:spPr>
      </p:cxnSp>
      <p:sp>
        <p:nvSpPr>
          <p:cNvPr id="969" name="Google Shape;969;p126"/>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900">
                <a:solidFill>
                  <a:schemeClr val="dk1"/>
                </a:solidFill>
                <a:latin typeface="Open Sans"/>
                <a:ea typeface="Open Sans"/>
                <a:cs typeface="Open Sans"/>
                <a:sym typeface="Open Sans"/>
              </a:rPr>
              <a:t>Duration:</a:t>
            </a:r>
            <a:r>
              <a:rPr lang="en" sz="1900">
                <a:solidFill>
                  <a:schemeClr val="dk1"/>
                </a:solidFill>
                <a:latin typeface="Open Sans Medium"/>
                <a:ea typeface="Open Sans Medium"/>
                <a:cs typeface="Open Sans Medium"/>
                <a:sym typeface="Open Sans Medium"/>
              </a:rPr>
              <a:t> 5 minutes</a:t>
            </a:r>
            <a:endParaRPr sz="19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0"/>
              </a:spcAft>
              <a:buNone/>
            </a:pPr>
            <a:r>
              <a:rPr lang="en" sz="1900">
                <a:solidFill>
                  <a:schemeClr val="dk1"/>
                </a:solidFill>
                <a:latin typeface="Open Sans Medium"/>
                <a:ea typeface="Open Sans Medium"/>
                <a:cs typeface="Open Sans Medium"/>
                <a:sym typeface="Open Sans Medium"/>
              </a:rPr>
              <a:t>Use the shared doc to write briefly about a potential </a:t>
            </a:r>
            <a:r>
              <a:rPr lang="en" sz="1900">
                <a:solidFill>
                  <a:schemeClr val="dk1"/>
                </a:solidFill>
                <a:latin typeface="Open Sans Medium"/>
                <a:ea typeface="Open Sans Medium"/>
                <a:cs typeface="Open Sans Medium"/>
                <a:sym typeface="Open Sans Medium"/>
              </a:rPr>
              <a:t>harm that we did not discuss today</a:t>
            </a:r>
            <a:endParaRPr sz="19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1000"/>
              </a:spcAft>
              <a:buNone/>
            </a:pPr>
            <a:r>
              <a:rPr lang="en" sz="1900" u="sng">
                <a:solidFill>
                  <a:schemeClr val="hlink"/>
                </a:solidFill>
                <a:latin typeface="Open Sans Medium"/>
                <a:ea typeface="Open Sans Medium"/>
                <a:cs typeface="Open Sans Medium"/>
                <a:sym typeface="Open Sans Medium"/>
                <a:hlinkClick r:id="rId3"/>
              </a:rPr>
              <a:t>http://tiny.cc/eacl23-ethics-doc</a:t>
            </a:r>
            <a:endParaRPr sz="1900">
              <a:solidFill>
                <a:schemeClr val="dk1"/>
              </a:solidFill>
              <a:latin typeface="Open Sans Medium"/>
              <a:ea typeface="Open Sans Medium"/>
              <a:cs typeface="Open Sans Medium"/>
              <a:sym typeface="Open Sans Medium"/>
            </a:endParaRPr>
          </a:p>
        </p:txBody>
      </p:sp>
      <p:pic>
        <p:nvPicPr>
          <p:cNvPr id="970" name="Google Shape;970;p126"/>
          <p:cNvPicPr preferRelativeResize="0"/>
          <p:nvPr/>
        </p:nvPicPr>
        <p:blipFill>
          <a:blip r:embed="rId4">
            <a:alphaModFix/>
          </a:blip>
          <a:stretch>
            <a:fillRect/>
          </a:stretch>
        </p:blipFill>
        <p:spPr>
          <a:xfrm>
            <a:off x="2496671" y="2651149"/>
            <a:ext cx="1316964" cy="1317000"/>
          </a:xfrm>
          <a:prstGeom prst="rect">
            <a:avLst/>
          </a:prstGeom>
          <a:noFill/>
          <a:ln>
            <a:noFill/>
          </a:ln>
        </p:spPr>
      </p:pic>
      <p:pic>
        <p:nvPicPr>
          <p:cNvPr id="971" name="Google Shape;971;p126"/>
          <p:cNvPicPr preferRelativeResize="0"/>
          <p:nvPr/>
        </p:nvPicPr>
        <p:blipFill>
          <a:blip r:embed="rId5">
            <a:alphaModFix/>
          </a:blip>
          <a:stretch>
            <a:fillRect/>
          </a:stretch>
        </p:blipFill>
        <p:spPr>
          <a:xfrm>
            <a:off x="1131225" y="2651149"/>
            <a:ext cx="1316964" cy="1317000"/>
          </a:xfrm>
          <a:prstGeom prst="rect">
            <a:avLst/>
          </a:prstGeom>
          <a:noFill/>
          <a:ln>
            <a:noFill/>
          </a:ln>
        </p:spPr>
      </p:pic>
      <p:sp>
        <p:nvSpPr>
          <p:cNvPr id="972" name="Google Shape;972;p126"/>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6"/>
              </a:rPr>
              <a:t>http://bit.ly/eacl23-ethics-slides</a:t>
            </a:r>
            <a:endParaRPr sz="1500">
              <a:latin typeface="Open Sans"/>
              <a:ea typeface="Open Sans"/>
              <a:cs typeface="Open Sans"/>
              <a:sym typeface="Open Sans"/>
            </a:endParaRPr>
          </a:p>
        </p:txBody>
      </p:sp>
      <p:pic>
        <p:nvPicPr>
          <p:cNvPr id="973" name="Google Shape;973;p126"/>
          <p:cNvPicPr preferRelativeResize="0"/>
          <p:nvPr/>
        </p:nvPicPr>
        <p:blipFill>
          <a:blip r:embed="rId7">
            <a:alphaModFix/>
          </a:blip>
          <a:stretch>
            <a:fillRect/>
          </a:stretch>
        </p:blipFill>
        <p:spPr>
          <a:xfrm>
            <a:off x="4534650" y="3334675"/>
            <a:ext cx="1683001" cy="16754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7" name="Shape 977"/>
        <p:cNvGrpSpPr/>
        <p:nvPr/>
      </p:nvGrpSpPr>
      <p:grpSpPr>
        <a:xfrm>
          <a:off x="0" y="0"/>
          <a:ext cx="0" cy="0"/>
          <a:chOff x="0" y="0"/>
          <a:chExt cx="0" cy="0"/>
        </a:xfrm>
      </p:grpSpPr>
      <p:sp>
        <p:nvSpPr>
          <p:cNvPr id="978" name="Google Shape;978;p127"/>
          <p:cNvSpPr txBox="1"/>
          <p:nvPr/>
        </p:nvSpPr>
        <p:spPr>
          <a:xfrm>
            <a:off x="923450" y="747875"/>
            <a:ext cx="344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Ethics courses</a:t>
            </a:r>
            <a:endParaRPr b="1" sz="2800">
              <a:solidFill>
                <a:srgbClr val="00506F"/>
              </a:solidFill>
              <a:latin typeface="Open Sans"/>
              <a:ea typeface="Open Sans"/>
              <a:cs typeface="Open Sans"/>
              <a:sym typeface="Open Sans"/>
            </a:endParaRPr>
          </a:p>
        </p:txBody>
      </p:sp>
      <p:cxnSp>
        <p:nvCxnSpPr>
          <p:cNvPr id="979" name="Google Shape;979;p127"/>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980" name="Google Shape;980;p127"/>
          <p:cNvSpPr txBox="1"/>
          <p:nvPr/>
        </p:nvSpPr>
        <p:spPr>
          <a:xfrm>
            <a:off x="990950" y="1489350"/>
            <a:ext cx="7787400" cy="3391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SzPts val="1600"/>
              <a:buFont typeface="Open Sans Medium"/>
              <a:buChar char="●"/>
            </a:pPr>
            <a:r>
              <a:rPr lang="en" sz="1600">
                <a:solidFill>
                  <a:schemeClr val="dk1"/>
                </a:solidFill>
                <a:latin typeface="Open Sans Medium"/>
                <a:ea typeface="Open Sans Medium"/>
                <a:cs typeface="Open Sans Medium"/>
                <a:sym typeface="Open Sans Medium"/>
              </a:rPr>
              <a:t>(In French and English) </a:t>
            </a:r>
            <a:r>
              <a:rPr lang="en" sz="1600">
                <a:solidFill>
                  <a:schemeClr val="dk1"/>
                </a:solidFill>
                <a:latin typeface="Open Sans Medium"/>
                <a:ea typeface="Open Sans Medium"/>
                <a:cs typeface="Open Sans Medium"/>
                <a:sym typeface="Open Sans Medium"/>
              </a:rPr>
              <a:t>Ka</a:t>
            </a:r>
            <a:r>
              <a:rPr lang="en" sz="1600">
                <a:solidFill>
                  <a:schemeClr val="dk1"/>
                </a:solidFill>
                <a:latin typeface="Open Sans Medium"/>
                <a:ea typeface="Open Sans Medium"/>
                <a:cs typeface="Open Sans Medium"/>
                <a:sym typeface="Open Sans Medium"/>
              </a:rPr>
              <a:t>rën</a:t>
            </a:r>
            <a:r>
              <a:rPr lang="en" sz="1600">
                <a:solidFill>
                  <a:schemeClr val="dk1"/>
                </a:solidFill>
                <a:latin typeface="Open Sans Medium"/>
                <a:ea typeface="Open Sans Medium"/>
                <a:cs typeface="Open Sans Medium"/>
                <a:sym typeface="Open Sans Medium"/>
              </a:rPr>
              <a:t> </a:t>
            </a:r>
            <a:r>
              <a:rPr lang="en" sz="1600" u="sng">
                <a:solidFill>
                  <a:schemeClr val="hlink"/>
                </a:solidFill>
                <a:latin typeface="Open Sans Medium"/>
                <a:ea typeface="Open Sans Medium"/>
                <a:cs typeface="Open Sans Medium"/>
                <a:sym typeface="Open Sans Medium"/>
                <a:hlinkClick r:id="rId4"/>
              </a:rPr>
              <a:t>https://members.loria.fr/KFort/teaching/nancy-tours-etc/</a:t>
            </a:r>
            <a:endParaRPr sz="1600">
              <a:solidFill>
                <a:schemeClr val="dk1"/>
              </a:solidFill>
              <a:latin typeface="Open Sans Medium"/>
              <a:ea typeface="Open Sans Medium"/>
              <a:cs typeface="Open Sans Medium"/>
              <a:sym typeface="Open Sans Medium"/>
            </a:endParaRPr>
          </a:p>
          <a:p>
            <a:pPr indent="-330200" lvl="0" marL="457200" rtl="0" algn="l">
              <a:lnSpc>
                <a:spcPct val="150000"/>
              </a:lnSpc>
              <a:spcBef>
                <a:spcPts val="0"/>
              </a:spcBef>
              <a:spcAft>
                <a:spcPts val="0"/>
              </a:spcAft>
              <a:buClr>
                <a:schemeClr val="dk1"/>
              </a:buClr>
              <a:buSzPts val="1600"/>
              <a:buFont typeface="Open Sans Medium"/>
              <a:buChar char="●"/>
            </a:pPr>
            <a:r>
              <a:rPr lang="en" sz="1600">
                <a:solidFill>
                  <a:schemeClr val="dk1"/>
                </a:solidFill>
                <a:latin typeface="Open Sans Medium"/>
                <a:ea typeface="Open Sans Medium"/>
                <a:cs typeface="Open Sans Medium"/>
                <a:sym typeface="Open Sans Medium"/>
              </a:rPr>
              <a:t>(In English) Yulia </a:t>
            </a:r>
            <a:br>
              <a:rPr lang="en" sz="1600">
                <a:solidFill>
                  <a:schemeClr val="dk1"/>
                </a:solidFill>
                <a:latin typeface="Open Sans Medium"/>
                <a:ea typeface="Open Sans Medium"/>
                <a:cs typeface="Open Sans Medium"/>
                <a:sym typeface="Open Sans Medium"/>
              </a:rPr>
            </a:br>
            <a:r>
              <a:rPr lang="en" sz="1600" u="sng">
                <a:solidFill>
                  <a:schemeClr val="hlink"/>
                </a:solidFill>
                <a:latin typeface="Open Sans Medium"/>
                <a:ea typeface="Open Sans Medium"/>
                <a:cs typeface="Open Sans Medium"/>
                <a:sym typeface="Open Sans Medium"/>
                <a:hlinkClick r:id="rId5"/>
              </a:rPr>
              <a:t>https://courses.cs.washington.edu/courses/cse582/23sp/</a:t>
            </a:r>
            <a:endParaRPr sz="1600">
              <a:solidFill>
                <a:schemeClr val="dk1"/>
              </a:solidFill>
              <a:latin typeface="Open Sans Medium"/>
              <a:ea typeface="Open Sans Medium"/>
              <a:cs typeface="Open Sans Medium"/>
              <a:sym typeface="Open Sans Medium"/>
            </a:endParaRPr>
          </a:p>
          <a:p>
            <a:pPr indent="-330200" lvl="0" marL="457200" rtl="0" algn="l">
              <a:lnSpc>
                <a:spcPct val="150000"/>
              </a:lnSpc>
              <a:spcBef>
                <a:spcPts val="0"/>
              </a:spcBef>
              <a:spcAft>
                <a:spcPts val="0"/>
              </a:spcAft>
              <a:buSzPts val="1600"/>
              <a:buFont typeface="Open Sans Medium"/>
              <a:buChar char="●"/>
            </a:pPr>
            <a:r>
              <a:rPr lang="en" sz="1600">
                <a:solidFill>
                  <a:schemeClr val="dk1"/>
                </a:solidFill>
                <a:latin typeface="Open Sans Medium"/>
                <a:ea typeface="Open Sans Medium"/>
                <a:cs typeface="Open Sans Medium"/>
                <a:sym typeface="Open Sans Medium"/>
              </a:rPr>
              <a:t>(In Spanish) Benotti and Alonso Alemany. </a:t>
            </a:r>
            <a:r>
              <a:rPr i="1" lang="en" sz="1600">
                <a:solidFill>
                  <a:schemeClr val="dk1"/>
                </a:solidFill>
                <a:latin typeface="Open Sans Medium"/>
                <a:ea typeface="Open Sans Medium"/>
                <a:cs typeface="Open Sans Medium"/>
                <a:sym typeface="Open Sans Medium"/>
              </a:rPr>
              <a:t>Ética Práctica para Ciencia de Datos</a:t>
            </a:r>
            <a:r>
              <a:rPr lang="en" sz="1600">
                <a:solidFill>
                  <a:schemeClr val="dk1"/>
                </a:solidFill>
                <a:latin typeface="Open Sans Medium"/>
                <a:ea typeface="Open Sans Medium"/>
                <a:cs typeface="Open Sans Medium"/>
                <a:sym typeface="Open Sans Medium"/>
              </a:rPr>
              <a:t>. </a:t>
            </a:r>
            <a:br>
              <a:rPr lang="en" sz="1600">
                <a:solidFill>
                  <a:schemeClr val="dk1"/>
                </a:solidFill>
                <a:latin typeface="Open Sans Medium"/>
                <a:ea typeface="Open Sans Medium"/>
                <a:cs typeface="Open Sans Medium"/>
                <a:sym typeface="Open Sans Medium"/>
              </a:rPr>
            </a:br>
            <a:r>
              <a:rPr lang="en" sz="1600" u="sng">
                <a:solidFill>
                  <a:schemeClr val="hlink"/>
                </a:solidFill>
                <a:latin typeface="Open Sans Medium"/>
                <a:ea typeface="Open Sans Medium"/>
                <a:cs typeface="Open Sans Medium"/>
                <a:sym typeface="Open Sans Medium"/>
                <a:hlinkClick r:id="rId6"/>
              </a:rPr>
              <a:t>https://sites.google.com/view/etica-practica-cd/</a:t>
            </a:r>
            <a:r>
              <a:rPr lang="en" sz="1600">
                <a:solidFill>
                  <a:schemeClr val="accent5"/>
                </a:solidFill>
                <a:latin typeface="Open Sans Medium"/>
                <a:ea typeface="Open Sans Medium"/>
                <a:cs typeface="Open Sans Medium"/>
                <a:sym typeface="Open Sans Medium"/>
              </a:rPr>
              <a:t> </a:t>
            </a:r>
            <a:endParaRPr sz="1600">
              <a:solidFill>
                <a:schemeClr val="accent5"/>
              </a:solidFill>
              <a:latin typeface="Open Sans Medium"/>
              <a:ea typeface="Open Sans Medium"/>
              <a:cs typeface="Open Sans Medium"/>
              <a:sym typeface="Open Sans Medium"/>
            </a:endParaRPr>
          </a:p>
        </p:txBody>
      </p:sp>
      <p:sp>
        <p:nvSpPr>
          <p:cNvPr id="981" name="Google Shape;981;p127"/>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7"/>
              </a:rPr>
              <a:t>http://bit.ly/eacl23-ethics-slides</a:t>
            </a:r>
            <a:endParaRPr sz="15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idx="4294967295" type="body"/>
          </p:nvPr>
        </p:nvSpPr>
        <p:spPr>
          <a:xfrm>
            <a:off x="152400" y="1085850"/>
            <a:ext cx="8763000" cy="37401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t/>
            </a:r>
            <a:endParaRPr>
              <a:solidFill>
                <a:schemeClr val="dk1"/>
              </a:solidFill>
              <a:highlight>
                <a:srgbClr val="FFFFFF"/>
              </a:highlight>
            </a:endParaRPr>
          </a:p>
          <a:p>
            <a:pPr indent="0" lvl="0" marL="0" rtl="0" algn="l">
              <a:spcBef>
                <a:spcPts val="1200"/>
              </a:spcBef>
              <a:spcAft>
                <a:spcPts val="0"/>
              </a:spcAft>
              <a:buNone/>
            </a:pPr>
            <a:r>
              <a:t/>
            </a:r>
            <a:endParaRPr>
              <a:solidFill>
                <a:schemeClr val="dk1"/>
              </a:solidFill>
              <a:highlight>
                <a:srgbClr val="FFFFFF"/>
              </a:highlight>
            </a:endParaRPr>
          </a:p>
          <a:p>
            <a:pPr indent="-342900" lvl="0" marL="457200" rtl="0" algn="l">
              <a:spcBef>
                <a:spcPts val="1200"/>
              </a:spcBef>
              <a:spcAft>
                <a:spcPts val="0"/>
              </a:spcAft>
              <a:buClr>
                <a:srgbClr val="0B5394"/>
              </a:buClr>
              <a:buSzPts val="1800"/>
              <a:buChar char="●"/>
            </a:pPr>
            <a:r>
              <a:rPr lang="en">
                <a:solidFill>
                  <a:schemeClr val="dk1"/>
                </a:solidFill>
                <a:highlight>
                  <a:srgbClr val="FFFFFF"/>
                </a:highlight>
              </a:rPr>
              <a:t>because you are a citizen, not only a researcher</a:t>
            </a:r>
            <a:endParaRPr>
              <a:solidFill>
                <a:schemeClr val="dk1"/>
              </a:solidFill>
              <a:highlight>
                <a:srgbClr val="FFFFFF"/>
              </a:highlight>
            </a:endParaRPr>
          </a:p>
          <a:p>
            <a:pPr indent="0" lvl="0" marL="457200" rtl="0" algn="l">
              <a:spcBef>
                <a:spcPts val="1200"/>
              </a:spcBef>
              <a:spcAft>
                <a:spcPts val="0"/>
              </a:spcAft>
              <a:buNone/>
            </a:pPr>
            <a:r>
              <a:t/>
            </a:r>
            <a:endParaRPr>
              <a:solidFill>
                <a:schemeClr val="dk1"/>
              </a:solidFill>
              <a:highlight>
                <a:srgbClr val="FFFFFF"/>
              </a:highlight>
            </a:endParaRPr>
          </a:p>
          <a:p>
            <a:pPr indent="-342900" lvl="0" marL="457200" rtl="0" algn="l">
              <a:spcBef>
                <a:spcPts val="1200"/>
              </a:spcBef>
              <a:spcAft>
                <a:spcPts val="0"/>
              </a:spcAft>
              <a:buClr>
                <a:srgbClr val="0B5394"/>
              </a:buClr>
              <a:buSzPts val="1800"/>
              <a:buChar char="●"/>
            </a:pPr>
            <a:r>
              <a:rPr lang="en">
                <a:solidFill>
                  <a:schemeClr val="dk1"/>
                </a:solidFill>
                <a:highlight>
                  <a:srgbClr val="FFFFFF"/>
                </a:highlight>
              </a:rPr>
              <a:t>because if you don’t as specialists, others with less knowledge will</a:t>
            </a:r>
            <a:endParaRPr>
              <a:solidFill>
                <a:schemeClr val="dk1"/>
              </a:solidFill>
              <a:highlight>
                <a:srgbClr val="FFFFFF"/>
              </a:highlight>
            </a:endParaRPr>
          </a:p>
          <a:p>
            <a:pPr indent="0" lvl="0" marL="457200" rtl="0" algn="l">
              <a:spcBef>
                <a:spcPts val="1200"/>
              </a:spcBef>
              <a:spcAft>
                <a:spcPts val="1200"/>
              </a:spcAft>
              <a:buNone/>
            </a:pPr>
            <a:r>
              <a:t/>
            </a:r>
            <a:endParaRPr/>
          </a:p>
        </p:txBody>
      </p:sp>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Why should you care?</a:t>
            </a:r>
            <a:endParaRPr>
              <a:solidFill>
                <a:srgbClr val="0B5394"/>
              </a:solidFill>
              <a:latin typeface="Open Sans"/>
              <a:ea typeface="Open Sans"/>
              <a:cs typeface="Open Sans"/>
              <a:sym typeface="Open Sans"/>
            </a:endParaRPr>
          </a:p>
        </p:txBody>
      </p:sp>
      <p:sp>
        <p:nvSpPr>
          <p:cNvPr id="175" name="Google Shape;17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5" name="Shape 985"/>
        <p:cNvGrpSpPr/>
        <p:nvPr/>
      </p:nvGrpSpPr>
      <p:grpSpPr>
        <a:xfrm>
          <a:off x="0" y="0"/>
          <a:ext cx="0" cy="0"/>
          <a:chOff x="0" y="0"/>
          <a:chExt cx="0" cy="0"/>
        </a:xfrm>
      </p:grpSpPr>
      <p:pic>
        <p:nvPicPr>
          <p:cNvPr id="986" name="Google Shape;986;p128"/>
          <p:cNvPicPr preferRelativeResize="0"/>
          <p:nvPr/>
        </p:nvPicPr>
        <p:blipFill rotWithShape="1">
          <a:blip r:embed="rId4">
            <a:alphaModFix/>
          </a:blip>
          <a:srcRect b="0" l="59303" r="0" t="0"/>
          <a:stretch/>
        </p:blipFill>
        <p:spPr>
          <a:xfrm>
            <a:off x="6127376" y="954500"/>
            <a:ext cx="2454298" cy="3392300"/>
          </a:xfrm>
          <a:prstGeom prst="rect">
            <a:avLst/>
          </a:prstGeom>
          <a:noFill/>
          <a:ln>
            <a:noFill/>
          </a:ln>
        </p:spPr>
      </p:pic>
      <p:pic>
        <p:nvPicPr>
          <p:cNvPr id="987" name="Google Shape;987;p128"/>
          <p:cNvPicPr preferRelativeResize="0"/>
          <p:nvPr/>
        </p:nvPicPr>
        <p:blipFill rotWithShape="1">
          <a:blip r:embed="rId5">
            <a:alphaModFix/>
          </a:blip>
          <a:srcRect b="48603" l="2421" r="55458" t="19251"/>
          <a:stretch/>
        </p:blipFill>
        <p:spPr>
          <a:xfrm>
            <a:off x="903575" y="903975"/>
            <a:ext cx="5195674" cy="2230424"/>
          </a:xfrm>
          <a:prstGeom prst="rect">
            <a:avLst/>
          </a:prstGeom>
          <a:noFill/>
          <a:ln>
            <a:noFill/>
          </a:ln>
        </p:spPr>
      </p:pic>
      <p:pic>
        <p:nvPicPr>
          <p:cNvPr id="988" name="Google Shape;988;p128"/>
          <p:cNvPicPr preferRelativeResize="0"/>
          <p:nvPr/>
        </p:nvPicPr>
        <p:blipFill rotWithShape="1">
          <a:blip r:embed="rId6">
            <a:alphaModFix/>
          </a:blip>
          <a:srcRect b="43248" l="7504" r="40238" t="32451"/>
          <a:stretch/>
        </p:blipFill>
        <p:spPr>
          <a:xfrm>
            <a:off x="1067150" y="3726525"/>
            <a:ext cx="4778525" cy="1249900"/>
          </a:xfrm>
          <a:prstGeom prst="rect">
            <a:avLst/>
          </a:prstGeom>
          <a:noFill/>
          <a:ln>
            <a:noFill/>
          </a:ln>
        </p:spPr>
      </p:pic>
      <p:sp>
        <p:nvSpPr>
          <p:cNvPr id="989" name="Google Shape;989;p128"/>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7"/>
              </a:rPr>
              <a:t>http://bit.ly/eacl23-ethics-slides</a:t>
            </a:r>
            <a:endParaRPr sz="1500">
              <a:latin typeface="Open Sans"/>
              <a:ea typeface="Open Sans"/>
              <a:cs typeface="Open Sans"/>
              <a:sym typeface="Open Sans"/>
            </a:endParaRPr>
          </a:p>
        </p:txBody>
      </p:sp>
      <p:sp>
        <p:nvSpPr>
          <p:cNvPr id="990" name="Google Shape;990;p128"/>
          <p:cNvSpPr txBox="1"/>
          <p:nvPr/>
        </p:nvSpPr>
        <p:spPr>
          <a:xfrm>
            <a:off x="1067150" y="3253463"/>
            <a:ext cx="4120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8"/>
              </a:rPr>
              <a:t>https://github.com/acl-org/ethics-reading-list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Upcoming Session at ACL 2023</a:t>
            </a:r>
            <a:endParaRPr/>
          </a:p>
        </p:txBody>
      </p:sp>
      <p:sp>
        <p:nvSpPr>
          <p:cNvPr id="996" name="Google Shape;996;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ACL Ethics Committee ran a survey of our membership about the role or value (or not) of ethics in natural language processing / computational linguistics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Stay tuned for the session at ACL 2023!</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0" name="Shape 1000"/>
        <p:cNvGrpSpPr/>
        <p:nvPr/>
      </p:nvGrpSpPr>
      <p:grpSpPr>
        <a:xfrm>
          <a:off x="0" y="0"/>
          <a:ext cx="0" cy="0"/>
          <a:chOff x="0" y="0"/>
          <a:chExt cx="0" cy="0"/>
        </a:xfrm>
      </p:grpSpPr>
      <p:sp>
        <p:nvSpPr>
          <p:cNvPr id="1001" name="Google Shape;1001;p130"/>
          <p:cNvSpPr txBox="1"/>
          <p:nvPr/>
        </p:nvSpPr>
        <p:spPr>
          <a:xfrm>
            <a:off x="801275" y="519275"/>
            <a:ext cx="3293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Your Turn:</a:t>
            </a:r>
            <a:br>
              <a:rPr lang="en" sz="2800">
                <a:solidFill>
                  <a:srgbClr val="00506F"/>
                </a:solidFill>
                <a:latin typeface="Open Sans Medium"/>
                <a:ea typeface="Open Sans Medium"/>
                <a:cs typeface="Open Sans Medium"/>
                <a:sym typeface="Open Sans Medium"/>
              </a:rPr>
            </a:br>
            <a:r>
              <a:rPr lang="en" sz="2800">
                <a:solidFill>
                  <a:srgbClr val="00506F"/>
                </a:solidFill>
                <a:latin typeface="Open Sans Medium"/>
                <a:ea typeface="Open Sans Medium"/>
                <a:cs typeface="Open Sans Medium"/>
                <a:sym typeface="Open Sans Medium"/>
              </a:rPr>
              <a:t>3) How can we improve this tutorial?</a:t>
            </a:r>
            <a:endParaRPr sz="2800">
              <a:solidFill>
                <a:srgbClr val="00506F"/>
              </a:solidFill>
              <a:latin typeface="Open Sans Medium"/>
              <a:ea typeface="Open Sans Medium"/>
              <a:cs typeface="Open Sans Medium"/>
              <a:sym typeface="Open Sans Medium"/>
            </a:endParaRPr>
          </a:p>
        </p:txBody>
      </p:sp>
      <p:cxnSp>
        <p:nvCxnSpPr>
          <p:cNvPr id="1002" name="Google Shape;1002;p130"/>
          <p:cNvCxnSpPr/>
          <p:nvPr/>
        </p:nvCxnSpPr>
        <p:spPr>
          <a:xfrm>
            <a:off x="868775" y="2415500"/>
            <a:ext cx="2148900" cy="0"/>
          </a:xfrm>
          <a:prstGeom prst="straightConnector1">
            <a:avLst/>
          </a:prstGeom>
          <a:noFill/>
          <a:ln cap="flat" cmpd="sng" w="9525">
            <a:solidFill>
              <a:schemeClr val="dk2"/>
            </a:solidFill>
            <a:prstDash val="solid"/>
            <a:round/>
            <a:headEnd len="med" w="med" type="none"/>
            <a:tailEnd len="med" w="med" type="none"/>
          </a:ln>
        </p:spPr>
      </p:cxnSp>
      <p:pic>
        <p:nvPicPr>
          <p:cNvPr id="1003" name="Google Shape;1003;p130"/>
          <p:cNvPicPr preferRelativeResize="0"/>
          <p:nvPr/>
        </p:nvPicPr>
        <p:blipFill>
          <a:blip r:embed="rId4">
            <a:alphaModFix/>
          </a:blip>
          <a:stretch>
            <a:fillRect/>
          </a:stretch>
        </p:blipFill>
        <p:spPr>
          <a:xfrm>
            <a:off x="2420471" y="2803549"/>
            <a:ext cx="1316964" cy="1317000"/>
          </a:xfrm>
          <a:prstGeom prst="rect">
            <a:avLst/>
          </a:prstGeom>
          <a:noFill/>
          <a:ln>
            <a:noFill/>
          </a:ln>
        </p:spPr>
      </p:pic>
      <p:pic>
        <p:nvPicPr>
          <p:cNvPr id="1004" name="Google Shape;1004;p130"/>
          <p:cNvPicPr preferRelativeResize="0"/>
          <p:nvPr/>
        </p:nvPicPr>
        <p:blipFill>
          <a:blip r:embed="rId5">
            <a:alphaModFix/>
          </a:blip>
          <a:stretch>
            <a:fillRect/>
          </a:stretch>
        </p:blipFill>
        <p:spPr>
          <a:xfrm>
            <a:off x="1055025" y="2803549"/>
            <a:ext cx="1316964" cy="1317000"/>
          </a:xfrm>
          <a:prstGeom prst="rect">
            <a:avLst/>
          </a:prstGeom>
          <a:noFill/>
          <a:ln>
            <a:noFill/>
          </a:ln>
        </p:spPr>
      </p:pic>
      <p:sp>
        <p:nvSpPr>
          <p:cNvPr id="1005" name="Google Shape;1005;p130"/>
          <p:cNvSpPr txBox="1"/>
          <p:nvPr>
            <p:ph idx="1" type="body"/>
          </p:nvPr>
        </p:nvSpPr>
        <p:spPr>
          <a:xfrm>
            <a:off x="4210800" y="797550"/>
            <a:ext cx="4018800" cy="131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Medium"/>
                <a:ea typeface="Open Sans Medium"/>
                <a:cs typeface="Open Sans Medium"/>
                <a:sym typeface="Open Sans Medium"/>
              </a:rPr>
              <a:t>How to give good feedback</a:t>
            </a:r>
            <a:endParaRPr sz="1900">
              <a:solidFill>
                <a:schemeClr val="dk1"/>
              </a:solidFill>
              <a:latin typeface="Open Sans Medium"/>
              <a:ea typeface="Open Sans Medium"/>
              <a:cs typeface="Open Sans Medium"/>
              <a:sym typeface="Open Sans Medium"/>
            </a:endParaRPr>
          </a:p>
          <a:p>
            <a:pPr indent="-349250" lvl="0" marL="914400" rtl="0" algn="l">
              <a:lnSpc>
                <a:spcPct val="115000"/>
              </a:lnSpc>
              <a:spcBef>
                <a:spcPts val="0"/>
              </a:spcBef>
              <a:spcAft>
                <a:spcPts val="0"/>
              </a:spcAft>
              <a:buClr>
                <a:schemeClr val="dk1"/>
              </a:buClr>
              <a:buSzPts val="1900"/>
              <a:buFont typeface="Open Sans Medium"/>
              <a:buAutoNum type="arabicPeriod"/>
            </a:pPr>
            <a:r>
              <a:rPr lang="en" sz="1900">
                <a:solidFill>
                  <a:schemeClr val="dk1"/>
                </a:solidFill>
                <a:latin typeface="Open Sans Medium"/>
                <a:ea typeface="Open Sans Medium"/>
                <a:cs typeface="Open Sans Medium"/>
                <a:sym typeface="Open Sans Medium"/>
              </a:rPr>
              <a:t>Be positive</a:t>
            </a:r>
            <a:endParaRPr sz="1900">
              <a:solidFill>
                <a:schemeClr val="dk1"/>
              </a:solidFill>
              <a:latin typeface="Open Sans Medium"/>
              <a:ea typeface="Open Sans Medium"/>
              <a:cs typeface="Open Sans Medium"/>
              <a:sym typeface="Open Sans Medium"/>
            </a:endParaRPr>
          </a:p>
          <a:p>
            <a:pPr indent="-349250" lvl="0" marL="914400" rtl="0" algn="l">
              <a:lnSpc>
                <a:spcPct val="115000"/>
              </a:lnSpc>
              <a:spcBef>
                <a:spcPts val="0"/>
              </a:spcBef>
              <a:spcAft>
                <a:spcPts val="0"/>
              </a:spcAft>
              <a:buClr>
                <a:schemeClr val="dk1"/>
              </a:buClr>
              <a:buSzPts val="1900"/>
              <a:buFont typeface="Open Sans Medium"/>
              <a:buAutoNum type="arabicPeriod"/>
            </a:pPr>
            <a:r>
              <a:rPr lang="en" sz="1900">
                <a:solidFill>
                  <a:schemeClr val="dk1"/>
                </a:solidFill>
                <a:latin typeface="Open Sans Medium"/>
                <a:ea typeface="Open Sans Medium"/>
                <a:cs typeface="Open Sans Medium"/>
                <a:sym typeface="Open Sans Medium"/>
              </a:rPr>
              <a:t>Be specific</a:t>
            </a:r>
            <a:endParaRPr sz="1900">
              <a:solidFill>
                <a:schemeClr val="dk1"/>
              </a:solidFill>
              <a:latin typeface="Open Sans Medium"/>
              <a:ea typeface="Open Sans Medium"/>
              <a:cs typeface="Open Sans Medium"/>
              <a:sym typeface="Open Sans Medium"/>
            </a:endParaRPr>
          </a:p>
          <a:p>
            <a:pPr indent="-349250" lvl="0" marL="914400" rtl="0" algn="l">
              <a:lnSpc>
                <a:spcPct val="115000"/>
              </a:lnSpc>
              <a:spcBef>
                <a:spcPts val="0"/>
              </a:spcBef>
              <a:spcAft>
                <a:spcPts val="0"/>
              </a:spcAft>
              <a:buClr>
                <a:schemeClr val="dk1"/>
              </a:buClr>
              <a:buSzPts val="1900"/>
              <a:buFont typeface="Open Sans Medium"/>
              <a:buAutoNum type="arabicPeriod"/>
            </a:pPr>
            <a:r>
              <a:rPr lang="en" sz="1900">
                <a:solidFill>
                  <a:schemeClr val="dk1"/>
                </a:solidFill>
                <a:latin typeface="Open Sans Medium"/>
                <a:ea typeface="Open Sans Medium"/>
                <a:cs typeface="Open Sans Medium"/>
                <a:sym typeface="Open Sans Medium"/>
              </a:rPr>
              <a:t>Suggest the next step!</a:t>
            </a:r>
            <a:endParaRPr sz="1900">
              <a:solidFill>
                <a:schemeClr val="dk1"/>
              </a:solidFill>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900">
                <a:solidFill>
                  <a:schemeClr val="dk1"/>
                </a:solidFill>
                <a:latin typeface="Open Sans"/>
                <a:ea typeface="Open Sans"/>
                <a:cs typeface="Open Sans"/>
                <a:sym typeface="Open Sans"/>
              </a:rPr>
              <a:t>Duration:</a:t>
            </a:r>
            <a:r>
              <a:rPr lang="en" sz="1900">
                <a:solidFill>
                  <a:schemeClr val="dk1"/>
                </a:solidFill>
                <a:latin typeface="Open Sans Medium"/>
                <a:ea typeface="Open Sans Medium"/>
                <a:cs typeface="Open Sans Medium"/>
                <a:sym typeface="Open Sans Medium"/>
              </a:rPr>
              <a:t> 5 minutes</a:t>
            </a:r>
            <a:endParaRPr sz="1900">
              <a:solidFill>
                <a:schemeClr val="dk1"/>
              </a:solidFill>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1900">
              <a:solidFill>
                <a:schemeClr val="dk1"/>
              </a:solidFill>
              <a:latin typeface="Open Sans Medium"/>
              <a:ea typeface="Open Sans Medium"/>
              <a:cs typeface="Open Sans Medium"/>
              <a:sym typeface="Open Sans Medium"/>
            </a:endParaRPr>
          </a:p>
          <a:p>
            <a:pPr indent="0" lvl="0" marL="0" marR="0" rtl="0" algn="l">
              <a:lnSpc>
                <a:spcPct val="115000"/>
              </a:lnSpc>
              <a:spcBef>
                <a:spcPts val="0"/>
              </a:spcBef>
              <a:spcAft>
                <a:spcPts val="0"/>
              </a:spcAft>
              <a:buNone/>
            </a:pPr>
            <a:r>
              <a:rPr lang="en" sz="1900">
                <a:solidFill>
                  <a:schemeClr val="dk1"/>
                </a:solidFill>
                <a:latin typeface="Open Sans Medium"/>
                <a:ea typeface="Open Sans Medium"/>
                <a:cs typeface="Open Sans Medium"/>
                <a:sym typeface="Open Sans Medium"/>
              </a:rPr>
              <a:t>Do this exercise also in the scribing document.</a:t>
            </a:r>
            <a:endParaRPr sz="1900">
              <a:solidFill>
                <a:schemeClr val="dk1"/>
              </a:solidFill>
              <a:latin typeface="Open Sans Medium"/>
              <a:ea typeface="Open Sans Medium"/>
              <a:cs typeface="Open Sans Medium"/>
              <a:sym typeface="Open Sans Medium"/>
            </a:endParaRPr>
          </a:p>
        </p:txBody>
      </p:sp>
      <p:sp>
        <p:nvSpPr>
          <p:cNvPr id="1006" name="Google Shape;1006;p130"/>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6"/>
              </a:rPr>
              <a:t>http://bit.ly/eacl23-ethics-slides</a:t>
            </a:r>
            <a:endParaRPr sz="1500">
              <a:latin typeface="Open Sans"/>
              <a:ea typeface="Open Sans"/>
              <a:cs typeface="Open Sans"/>
              <a:sym typeface="Open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0" name="Shape 1010"/>
        <p:cNvGrpSpPr/>
        <p:nvPr/>
      </p:nvGrpSpPr>
      <p:grpSpPr>
        <a:xfrm>
          <a:off x="0" y="0"/>
          <a:ext cx="0" cy="0"/>
          <a:chOff x="0" y="0"/>
          <a:chExt cx="0" cy="0"/>
        </a:xfrm>
      </p:grpSpPr>
      <p:sp>
        <p:nvSpPr>
          <p:cNvPr id="1011" name="Google Shape;1011;p131"/>
          <p:cNvSpPr txBox="1"/>
          <p:nvPr/>
        </p:nvSpPr>
        <p:spPr>
          <a:xfrm>
            <a:off x="617700" y="194375"/>
            <a:ext cx="4129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rgbClr val="00506F"/>
                </a:solidFill>
                <a:latin typeface="Open Sans Medium"/>
                <a:ea typeface="Open Sans Medium"/>
                <a:cs typeface="Open Sans Medium"/>
                <a:sym typeface="Open Sans Medium"/>
              </a:rPr>
              <a:t>ACL ethics committee</a:t>
            </a:r>
            <a:endParaRPr sz="2900">
              <a:solidFill>
                <a:srgbClr val="00506F"/>
              </a:solidFill>
              <a:latin typeface="Open Sans Medium"/>
              <a:ea typeface="Open Sans Medium"/>
              <a:cs typeface="Open Sans Medium"/>
              <a:sym typeface="Open Sans Medium"/>
            </a:endParaRPr>
          </a:p>
        </p:txBody>
      </p:sp>
      <p:cxnSp>
        <p:nvCxnSpPr>
          <p:cNvPr id="1012" name="Google Shape;1012;p131"/>
          <p:cNvCxnSpPr/>
          <p:nvPr/>
        </p:nvCxnSpPr>
        <p:spPr>
          <a:xfrm>
            <a:off x="682000" y="907117"/>
            <a:ext cx="1721400" cy="0"/>
          </a:xfrm>
          <a:prstGeom prst="straightConnector1">
            <a:avLst/>
          </a:prstGeom>
          <a:noFill/>
          <a:ln cap="flat" cmpd="sng" w="9525">
            <a:solidFill>
              <a:srgbClr val="595959"/>
            </a:solidFill>
            <a:prstDash val="solid"/>
            <a:round/>
            <a:headEnd len="med" w="med" type="none"/>
            <a:tailEnd len="med" w="med" type="none"/>
          </a:ln>
        </p:spPr>
      </p:cxnSp>
      <p:sp>
        <p:nvSpPr>
          <p:cNvPr id="1013" name="Google Shape;1013;p131"/>
          <p:cNvSpPr txBox="1"/>
          <p:nvPr/>
        </p:nvSpPr>
        <p:spPr>
          <a:xfrm>
            <a:off x="2470052" y="4282575"/>
            <a:ext cx="4592100" cy="814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4200">
                <a:solidFill>
                  <a:srgbClr val="00506F"/>
                </a:solidFill>
                <a:latin typeface="Open Sans"/>
                <a:ea typeface="Open Sans"/>
                <a:cs typeface="Open Sans"/>
                <a:sym typeface="Open Sans"/>
              </a:rPr>
              <a:t>Thank you!</a:t>
            </a:r>
            <a:endParaRPr b="1" sz="4200">
              <a:solidFill>
                <a:srgbClr val="00506F"/>
              </a:solidFill>
              <a:latin typeface="Open Sans"/>
              <a:ea typeface="Open Sans"/>
              <a:cs typeface="Open Sans"/>
              <a:sym typeface="Open Sans"/>
            </a:endParaRPr>
          </a:p>
        </p:txBody>
      </p:sp>
      <p:sp>
        <p:nvSpPr>
          <p:cNvPr id="1014" name="Google Shape;1014;p131"/>
          <p:cNvSpPr txBox="1"/>
          <p:nvPr/>
        </p:nvSpPr>
        <p:spPr>
          <a:xfrm>
            <a:off x="682000" y="1116325"/>
            <a:ext cx="7967100" cy="295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en" sz="1550">
                <a:solidFill>
                  <a:srgbClr val="202122"/>
                </a:solidFill>
                <a:highlight>
                  <a:srgbClr val="FFFFFF"/>
                </a:highlight>
              </a:rPr>
              <a:t>Initial appointed committee (October 2021), ordered by surname:</a:t>
            </a:r>
            <a:endParaRPr sz="1550">
              <a:solidFill>
                <a:srgbClr val="202122"/>
              </a:solidFill>
              <a:highlight>
                <a:srgbClr val="FFFFFF"/>
              </a:highlight>
            </a:endParaRPr>
          </a:p>
          <a:p>
            <a:pPr indent="-327025" lvl="0" marL="685800" marR="127000" rtl="0" algn="l">
              <a:lnSpc>
                <a:spcPct val="115000"/>
              </a:lnSpc>
              <a:spcBef>
                <a:spcPts val="500"/>
              </a:spcBef>
              <a:spcAft>
                <a:spcPts val="0"/>
              </a:spcAft>
              <a:buClr>
                <a:srgbClr val="202122"/>
              </a:buClr>
              <a:buSzPts val="1550"/>
              <a:buChar char="●"/>
            </a:pPr>
            <a:r>
              <a:rPr lang="en" sz="1550">
                <a:solidFill>
                  <a:srgbClr val="3366BB"/>
                </a:solidFill>
                <a:highlight>
                  <a:srgbClr val="FFFFFF"/>
                </a:highlight>
                <a:uFill>
                  <a:noFill/>
                </a:uFill>
                <a:hlinkClick r:id="rId4">
                  <a:extLst>
                    <a:ext uri="{A12FA001-AC4F-418D-AE19-62706E023703}">
                      <ahyp:hlinkClr val="tx"/>
                    </a:ext>
                  </a:extLst>
                </a:hlinkClick>
              </a:rPr>
              <a:t>Luciana Benotti, committee member (Americas)</a:t>
            </a:r>
            <a:r>
              <a:rPr lang="en" sz="1550">
                <a:solidFill>
                  <a:srgbClr val="202122"/>
                </a:solidFill>
                <a:highlight>
                  <a:srgbClr val="FFFFFF"/>
                </a:highlight>
              </a:rPr>
              <a:t> [she/her] 2021–2024</a:t>
            </a:r>
            <a:endParaRPr sz="1550">
              <a:solidFill>
                <a:srgbClr val="202122"/>
              </a:solidFill>
              <a:highlight>
                <a:srgbClr val="FFFFFF"/>
              </a:highlight>
            </a:endParaRPr>
          </a:p>
          <a:p>
            <a:pPr indent="-327025" lvl="0" marL="685800" marR="127000" rtl="0" algn="l">
              <a:lnSpc>
                <a:spcPct val="115000"/>
              </a:lnSpc>
              <a:spcBef>
                <a:spcPts val="0"/>
              </a:spcBef>
              <a:spcAft>
                <a:spcPts val="0"/>
              </a:spcAft>
              <a:buClr>
                <a:srgbClr val="202122"/>
              </a:buClr>
              <a:buSzPts val="1550"/>
              <a:buChar char="●"/>
            </a:pPr>
            <a:r>
              <a:rPr lang="en" sz="1550">
                <a:solidFill>
                  <a:srgbClr val="3366BB"/>
                </a:solidFill>
                <a:highlight>
                  <a:srgbClr val="FFFFFF"/>
                </a:highlight>
                <a:uFill>
                  <a:noFill/>
                </a:uFill>
                <a:hlinkClick r:id="rId5">
                  <a:extLst>
                    <a:ext uri="{A12FA001-AC4F-418D-AE19-62706E023703}">
                      <ahyp:hlinkClr val="tx"/>
                    </a:ext>
                  </a:extLst>
                </a:hlinkClick>
              </a:rPr>
              <a:t>Mark Drezde, committee member (Americas)</a:t>
            </a:r>
            <a:r>
              <a:rPr lang="en" sz="1550">
                <a:solidFill>
                  <a:srgbClr val="202122"/>
                </a:solidFill>
                <a:highlight>
                  <a:srgbClr val="FFFFFF"/>
                </a:highlight>
              </a:rPr>
              <a:t> [he/him] 2021–2024</a:t>
            </a:r>
            <a:endParaRPr sz="1550">
              <a:solidFill>
                <a:srgbClr val="202122"/>
              </a:solidFill>
              <a:highlight>
                <a:srgbClr val="FFFFFF"/>
              </a:highlight>
            </a:endParaRPr>
          </a:p>
          <a:p>
            <a:pPr indent="-327025" lvl="0" marL="685800" marR="127000" rtl="0" algn="l">
              <a:lnSpc>
                <a:spcPct val="115000"/>
              </a:lnSpc>
              <a:spcBef>
                <a:spcPts val="0"/>
              </a:spcBef>
              <a:spcAft>
                <a:spcPts val="0"/>
              </a:spcAft>
              <a:buClr>
                <a:srgbClr val="202122"/>
              </a:buClr>
              <a:buSzPts val="1550"/>
              <a:buChar char="●"/>
            </a:pPr>
            <a:r>
              <a:rPr lang="en" sz="1550">
                <a:solidFill>
                  <a:srgbClr val="3366BB"/>
                </a:solidFill>
                <a:highlight>
                  <a:srgbClr val="FFFFFF"/>
                </a:highlight>
                <a:uFill>
                  <a:noFill/>
                </a:uFill>
                <a:hlinkClick r:id="rId6">
                  <a:extLst>
                    <a:ext uri="{A12FA001-AC4F-418D-AE19-62706E023703}">
                      <ahyp:hlinkClr val="tx"/>
                    </a:ext>
                  </a:extLst>
                </a:hlinkClick>
              </a:rPr>
              <a:t>Karën Fort, co-chair (Europe/Africa)</a:t>
            </a:r>
            <a:r>
              <a:rPr lang="en" sz="1550">
                <a:solidFill>
                  <a:srgbClr val="202122"/>
                </a:solidFill>
                <a:highlight>
                  <a:srgbClr val="FFFFFF"/>
                </a:highlight>
              </a:rPr>
              <a:t> [she/her] 2021–2026</a:t>
            </a:r>
            <a:endParaRPr sz="1550">
              <a:solidFill>
                <a:srgbClr val="202122"/>
              </a:solidFill>
              <a:highlight>
                <a:srgbClr val="FFFFFF"/>
              </a:highlight>
            </a:endParaRPr>
          </a:p>
          <a:p>
            <a:pPr indent="-327025" lvl="0" marL="685800" marR="127000" rtl="0" algn="l">
              <a:lnSpc>
                <a:spcPct val="115000"/>
              </a:lnSpc>
              <a:spcBef>
                <a:spcPts val="0"/>
              </a:spcBef>
              <a:spcAft>
                <a:spcPts val="0"/>
              </a:spcAft>
              <a:buClr>
                <a:srgbClr val="202122"/>
              </a:buClr>
              <a:buSzPts val="1550"/>
              <a:buChar char="●"/>
            </a:pPr>
            <a:r>
              <a:rPr lang="en" sz="1550">
                <a:solidFill>
                  <a:srgbClr val="3366BB"/>
                </a:solidFill>
                <a:highlight>
                  <a:srgbClr val="FFFFFF"/>
                </a:highlight>
                <a:uFill>
                  <a:noFill/>
                </a:uFill>
                <a:hlinkClick r:id="rId7">
                  <a:extLst>
                    <a:ext uri="{A12FA001-AC4F-418D-AE19-62706E023703}">
                      <ahyp:hlinkClr val="tx"/>
                    </a:ext>
                  </a:extLst>
                </a:hlinkClick>
              </a:rPr>
              <a:t>Pascale Fung, committee member (Asia/Oceania)</a:t>
            </a:r>
            <a:r>
              <a:rPr lang="en" sz="1550">
                <a:solidFill>
                  <a:srgbClr val="202122"/>
                </a:solidFill>
                <a:highlight>
                  <a:srgbClr val="FFFFFF"/>
                </a:highlight>
              </a:rPr>
              <a:t> [she/her] 2021–2024</a:t>
            </a:r>
            <a:endParaRPr sz="1550">
              <a:solidFill>
                <a:srgbClr val="202122"/>
              </a:solidFill>
              <a:highlight>
                <a:srgbClr val="FFFFFF"/>
              </a:highlight>
            </a:endParaRPr>
          </a:p>
          <a:p>
            <a:pPr indent="-327025" lvl="0" marL="685800" marR="127000" rtl="0" algn="l">
              <a:lnSpc>
                <a:spcPct val="115000"/>
              </a:lnSpc>
              <a:spcBef>
                <a:spcPts val="0"/>
              </a:spcBef>
              <a:spcAft>
                <a:spcPts val="0"/>
              </a:spcAft>
              <a:buClr>
                <a:srgbClr val="202122"/>
              </a:buClr>
              <a:buSzPts val="1550"/>
              <a:buChar char="●"/>
            </a:pPr>
            <a:r>
              <a:rPr lang="en" sz="1550">
                <a:solidFill>
                  <a:srgbClr val="3366BB"/>
                </a:solidFill>
                <a:highlight>
                  <a:srgbClr val="FFFFFF"/>
                </a:highlight>
                <a:uFill>
                  <a:noFill/>
                </a:uFill>
                <a:hlinkClick r:id="rId8">
                  <a:extLst>
                    <a:ext uri="{A12FA001-AC4F-418D-AE19-62706E023703}">
                      <ahyp:hlinkClr val="tx"/>
                    </a:ext>
                  </a:extLst>
                </a:hlinkClick>
              </a:rPr>
              <a:t>Dirk Hovy, committee member (Europe/Africa)</a:t>
            </a:r>
            <a:r>
              <a:rPr lang="en" sz="1550">
                <a:solidFill>
                  <a:srgbClr val="202122"/>
                </a:solidFill>
                <a:highlight>
                  <a:srgbClr val="FFFFFF"/>
                </a:highlight>
              </a:rPr>
              <a:t> [he/him] 2021–2024</a:t>
            </a:r>
            <a:endParaRPr sz="1550">
              <a:solidFill>
                <a:srgbClr val="202122"/>
              </a:solidFill>
              <a:highlight>
                <a:srgbClr val="FFFFFF"/>
              </a:highlight>
            </a:endParaRPr>
          </a:p>
          <a:p>
            <a:pPr indent="-327025" lvl="0" marL="685800" marR="127000" rtl="0" algn="l">
              <a:lnSpc>
                <a:spcPct val="115000"/>
              </a:lnSpc>
              <a:spcBef>
                <a:spcPts val="0"/>
              </a:spcBef>
              <a:spcAft>
                <a:spcPts val="0"/>
              </a:spcAft>
              <a:buClr>
                <a:srgbClr val="202122"/>
              </a:buClr>
              <a:buSzPts val="1550"/>
              <a:buChar char="●"/>
            </a:pPr>
            <a:r>
              <a:rPr lang="en" sz="1550">
                <a:solidFill>
                  <a:srgbClr val="3366BB"/>
                </a:solidFill>
                <a:highlight>
                  <a:srgbClr val="FFFFFF"/>
                </a:highlight>
                <a:uFill>
                  <a:noFill/>
                </a:uFill>
                <a:hlinkClick r:id="rId9">
                  <a:extLst>
                    <a:ext uri="{A12FA001-AC4F-418D-AE19-62706E023703}">
                      <ahyp:hlinkClr val="tx"/>
                    </a:ext>
                  </a:extLst>
                </a:hlinkClick>
              </a:rPr>
              <a:t>Min-Yen Kan, co-chair (Asia/Oceania)</a:t>
            </a:r>
            <a:r>
              <a:rPr lang="en" sz="1550">
                <a:solidFill>
                  <a:srgbClr val="202122"/>
                </a:solidFill>
                <a:highlight>
                  <a:srgbClr val="FFFFFF"/>
                </a:highlight>
              </a:rPr>
              <a:t> [he/him] 2021–2026</a:t>
            </a:r>
            <a:endParaRPr sz="1550">
              <a:solidFill>
                <a:srgbClr val="202122"/>
              </a:solidFill>
              <a:highlight>
                <a:srgbClr val="FFFFFF"/>
              </a:highlight>
            </a:endParaRPr>
          </a:p>
          <a:p>
            <a:pPr indent="-327025" lvl="0" marL="685800" marR="127000" rtl="0" algn="l">
              <a:lnSpc>
                <a:spcPct val="115000"/>
              </a:lnSpc>
              <a:spcBef>
                <a:spcPts val="0"/>
              </a:spcBef>
              <a:spcAft>
                <a:spcPts val="0"/>
              </a:spcAft>
              <a:buClr>
                <a:srgbClr val="202122"/>
              </a:buClr>
              <a:buSzPts val="1550"/>
              <a:buChar char="●"/>
            </a:pPr>
            <a:r>
              <a:rPr lang="en" sz="1550">
                <a:solidFill>
                  <a:srgbClr val="3366BB"/>
                </a:solidFill>
                <a:highlight>
                  <a:srgbClr val="FFFFFF"/>
                </a:highlight>
                <a:uFill>
                  <a:noFill/>
                </a:uFill>
                <a:hlinkClick r:id="rId10">
                  <a:extLst>
                    <a:ext uri="{A12FA001-AC4F-418D-AE19-62706E023703}">
                      <ahyp:hlinkClr val="tx"/>
                    </a:ext>
                  </a:extLst>
                </a:hlinkClick>
              </a:rPr>
              <a:t>Jin-Dong Kim, committee member (Asia/Oceania)</a:t>
            </a:r>
            <a:r>
              <a:rPr lang="en" sz="1550">
                <a:solidFill>
                  <a:srgbClr val="202122"/>
                </a:solidFill>
                <a:highlight>
                  <a:srgbClr val="FFFFFF"/>
                </a:highlight>
              </a:rPr>
              <a:t> [he/him] 2021–2024</a:t>
            </a:r>
            <a:endParaRPr sz="1550">
              <a:solidFill>
                <a:srgbClr val="202122"/>
              </a:solidFill>
              <a:highlight>
                <a:srgbClr val="FFFFFF"/>
              </a:highlight>
            </a:endParaRPr>
          </a:p>
          <a:p>
            <a:pPr indent="-327025" lvl="0" marL="685800" marR="127000" rtl="0" algn="l">
              <a:lnSpc>
                <a:spcPct val="115000"/>
              </a:lnSpc>
              <a:spcBef>
                <a:spcPts val="0"/>
              </a:spcBef>
              <a:spcAft>
                <a:spcPts val="0"/>
              </a:spcAft>
              <a:buClr>
                <a:srgbClr val="202122"/>
              </a:buClr>
              <a:buSzPts val="1550"/>
              <a:buChar char="●"/>
            </a:pPr>
            <a:r>
              <a:rPr lang="en" sz="1550">
                <a:solidFill>
                  <a:srgbClr val="3366BB"/>
                </a:solidFill>
                <a:highlight>
                  <a:srgbClr val="FFFFFF"/>
                </a:highlight>
                <a:uFill>
                  <a:noFill/>
                </a:uFill>
                <a:hlinkClick r:id="rId11">
                  <a:extLst>
                    <a:ext uri="{A12FA001-AC4F-418D-AE19-62706E023703}">
                      <ahyp:hlinkClr val="tx"/>
                    </a:ext>
                  </a:extLst>
                </a:hlinkClick>
              </a:rPr>
              <a:t>Malvina Nissim, committee member (Europe/Africa)</a:t>
            </a:r>
            <a:r>
              <a:rPr lang="en" sz="1550">
                <a:solidFill>
                  <a:srgbClr val="202122"/>
                </a:solidFill>
                <a:highlight>
                  <a:srgbClr val="FFFFFF"/>
                </a:highlight>
              </a:rPr>
              <a:t> [she/her] 2021–2024</a:t>
            </a:r>
            <a:endParaRPr sz="1550">
              <a:solidFill>
                <a:srgbClr val="202122"/>
              </a:solidFill>
              <a:highlight>
                <a:srgbClr val="FFFFFF"/>
              </a:highlight>
            </a:endParaRPr>
          </a:p>
          <a:p>
            <a:pPr indent="-327025" lvl="0" marL="685800" marR="127000" rtl="0" algn="l">
              <a:lnSpc>
                <a:spcPct val="115000"/>
              </a:lnSpc>
              <a:spcBef>
                <a:spcPts val="0"/>
              </a:spcBef>
              <a:spcAft>
                <a:spcPts val="0"/>
              </a:spcAft>
              <a:buClr>
                <a:srgbClr val="202122"/>
              </a:buClr>
              <a:buSzPts val="1550"/>
              <a:buChar char="●"/>
            </a:pPr>
            <a:r>
              <a:rPr lang="en" sz="1550">
                <a:solidFill>
                  <a:srgbClr val="3366BB"/>
                </a:solidFill>
                <a:highlight>
                  <a:srgbClr val="FFFFFF"/>
                </a:highlight>
                <a:uFill>
                  <a:noFill/>
                </a:uFill>
                <a:hlinkClick r:id="rId12">
                  <a:extLst>
                    <a:ext uri="{A12FA001-AC4F-418D-AE19-62706E023703}">
                      <ahyp:hlinkClr val="tx"/>
                    </a:ext>
                  </a:extLst>
                </a:hlinkClick>
              </a:rPr>
              <a:t>Yulia Tsvetkov, co-chair (Americas)</a:t>
            </a:r>
            <a:r>
              <a:rPr lang="en" sz="1550">
                <a:solidFill>
                  <a:srgbClr val="202122"/>
                </a:solidFill>
                <a:highlight>
                  <a:srgbClr val="FFFFFF"/>
                </a:highlight>
              </a:rPr>
              <a:t> [she/her] 2021–2026</a:t>
            </a:r>
            <a:endParaRPr sz="1550">
              <a:solidFill>
                <a:srgbClr val="202122"/>
              </a:solidFill>
              <a:highlight>
                <a:srgbClr val="FFFFFF"/>
              </a:high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32"/>
          <p:cNvSpPr/>
          <p:nvPr/>
        </p:nvSpPr>
        <p:spPr>
          <a:xfrm>
            <a:off x="0" y="0"/>
            <a:ext cx="207600" cy="5143500"/>
          </a:xfrm>
          <a:prstGeom prst="rect">
            <a:avLst/>
          </a:prstGeom>
          <a:solidFill>
            <a:srgbClr val="0050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2"/>
          <p:cNvSpPr txBox="1"/>
          <p:nvPr/>
        </p:nvSpPr>
        <p:spPr>
          <a:xfrm>
            <a:off x="617696" y="996350"/>
            <a:ext cx="1785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rgbClr val="00506F"/>
                </a:solidFill>
                <a:latin typeface="Open Sans Medium"/>
                <a:ea typeface="Open Sans Medium"/>
                <a:cs typeface="Open Sans Medium"/>
                <a:sym typeface="Open Sans Medium"/>
              </a:rPr>
              <a:t>QR codes</a:t>
            </a:r>
            <a:endParaRPr sz="2900">
              <a:solidFill>
                <a:srgbClr val="00506F"/>
              </a:solidFill>
              <a:latin typeface="Open Sans Medium"/>
              <a:ea typeface="Open Sans Medium"/>
              <a:cs typeface="Open Sans Medium"/>
              <a:sym typeface="Open Sans Medium"/>
            </a:endParaRPr>
          </a:p>
        </p:txBody>
      </p:sp>
      <p:cxnSp>
        <p:nvCxnSpPr>
          <p:cNvPr id="1021" name="Google Shape;1021;p132"/>
          <p:cNvCxnSpPr/>
          <p:nvPr/>
        </p:nvCxnSpPr>
        <p:spPr>
          <a:xfrm>
            <a:off x="682000" y="2278717"/>
            <a:ext cx="1051500" cy="0"/>
          </a:xfrm>
          <a:prstGeom prst="straightConnector1">
            <a:avLst/>
          </a:prstGeom>
          <a:noFill/>
          <a:ln cap="flat" cmpd="sng" w="76200">
            <a:solidFill>
              <a:srgbClr val="595959"/>
            </a:solidFill>
            <a:prstDash val="solid"/>
            <a:round/>
            <a:headEnd len="med" w="med" type="none"/>
            <a:tailEnd len="med" w="med" type="none"/>
          </a:ln>
        </p:spPr>
      </p:cxnSp>
      <p:sp>
        <p:nvSpPr>
          <p:cNvPr id="1022" name="Google Shape;1022;p132"/>
          <p:cNvSpPr txBox="1"/>
          <p:nvPr>
            <p:ph idx="1" type="body"/>
          </p:nvPr>
        </p:nvSpPr>
        <p:spPr>
          <a:xfrm>
            <a:off x="617700" y="3257500"/>
            <a:ext cx="39999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Activity Slide Deck</a:t>
            </a:r>
            <a:br>
              <a:rPr lang="en"/>
            </a:br>
            <a:r>
              <a:rPr i="1" lang="en" sz="800" u="sng">
                <a:solidFill>
                  <a:srgbClr val="1155CC"/>
                </a:solidFill>
                <a:hlinkClick r:id="rId3">
                  <a:extLst>
                    <a:ext uri="{A12FA001-AC4F-418D-AE19-62706E023703}">
                      <ahyp:hlinkClr val="tx"/>
                    </a:ext>
                  </a:extLst>
                </a:hlinkClick>
              </a:rPr>
              <a:t>http://bit.ly/eacl23-ethics-comp-slides</a:t>
            </a:r>
            <a:r>
              <a:rPr i="1" lang="en" sz="800">
                <a:solidFill>
                  <a:schemeClr val="dk1"/>
                </a:solidFill>
              </a:rPr>
              <a:t> </a:t>
            </a:r>
            <a:endParaRPr/>
          </a:p>
        </p:txBody>
      </p:sp>
      <p:sp>
        <p:nvSpPr>
          <p:cNvPr id="1023" name="Google Shape;1023;p132"/>
          <p:cNvSpPr txBox="1"/>
          <p:nvPr>
            <p:ph idx="4294967295" type="body"/>
          </p:nvPr>
        </p:nvSpPr>
        <p:spPr>
          <a:xfrm>
            <a:off x="6261750" y="3257500"/>
            <a:ext cx="23436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Scribing Document</a:t>
            </a:r>
            <a:br>
              <a:rPr lang="en"/>
            </a:br>
            <a:r>
              <a:rPr i="1" lang="en" sz="800" u="sng">
                <a:solidFill>
                  <a:schemeClr val="hlink"/>
                </a:solidFill>
                <a:hlinkClick r:id="rId4"/>
              </a:rPr>
              <a:t>http://bit.ly/eacl23-ethics-doc</a:t>
            </a:r>
            <a:r>
              <a:rPr i="1" lang="en" sz="800">
                <a:solidFill>
                  <a:schemeClr val="dk1"/>
                </a:solidFill>
              </a:rPr>
              <a:t> </a:t>
            </a:r>
            <a:endParaRPr/>
          </a:p>
        </p:txBody>
      </p:sp>
      <p:pic>
        <p:nvPicPr>
          <p:cNvPr id="1024" name="Google Shape;1024;p132"/>
          <p:cNvPicPr preferRelativeResize="0"/>
          <p:nvPr/>
        </p:nvPicPr>
        <p:blipFill>
          <a:blip r:embed="rId5">
            <a:alphaModFix/>
          </a:blip>
          <a:stretch>
            <a:fillRect/>
          </a:stretch>
        </p:blipFill>
        <p:spPr>
          <a:xfrm>
            <a:off x="6592050" y="1582075"/>
            <a:ext cx="1683001" cy="1675425"/>
          </a:xfrm>
          <a:prstGeom prst="rect">
            <a:avLst/>
          </a:prstGeom>
          <a:noFill/>
          <a:ln>
            <a:noFill/>
          </a:ln>
        </p:spPr>
      </p:pic>
      <p:pic>
        <p:nvPicPr>
          <p:cNvPr id="1025" name="Google Shape;1025;p132"/>
          <p:cNvPicPr preferRelativeResize="0"/>
          <p:nvPr/>
        </p:nvPicPr>
        <p:blipFill>
          <a:blip r:embed="rId6">
            <a:alphaModFix/>
          </a:blip>
          <a:stretch>
            <a:fillRect/>
          </a:stretch>
        </p:blipFill>
        <p:spPr>
          <a:xfrm>
            <a:off x="1887475" y="1560171"/>
            <a:ext cx="1632550" cy="1640179"/>
          </a:xfrm>
          <a:prstGeom prst="rect">
            <a:avLst/>
          </a:prstGeom>
          <a:noFill/>
          <a:ln>
            <a:noFill/>
          </a:ln>
        </p:spPr>
      </p:pic>
      <p:sp>
        <p:nvSpPr>
          <p:cNvPr id="1026" name="Google Shape;1026;p132"/>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7"/>
              </a:rPr>
              <a:t>http://bit.ly/eacl23-ethics-slides</a:t>
            </a:r>
            <a:endParaRPr sz="1500">
              <a:latin typeface="Open Sans"/>
              <a:ea typeface="Open Sans"/>
              <a:cs typeface="Open Sans"/>
              <a:sym typeface="Open Sans"/>
            </a:endParaRPr>
          </a:p>
        </p:txBody>
      </p:sp>
      <p:sp>
        <p:nvSpPr>
          <p:cNvPr id="1027" name="Google Shape;1027;p132"/>
          <p:cNvSpPr txBox="1"/>
          <p:nvPr>
            <p:ph idx="4294967295" type="body"/>
          </p:nvPr>
        </p:nvSpPr>
        <p:spPr>
          <a:xfrm>
            <a:off x="3881475" y="3257500"/>
            <a:ext cx="23436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Presentation Deck</a:t>
            </a:r>
            <a:br>
              <a:rPr lang="en"/>
            </a:br>
            <a:r>
              <a:rPr i="1" lang="en" sz="800" u="sng">
                <a:solidFill>
                  <a:schemeClr val="hlink"/>
                </a:solidFill>
                <a:hlinkClick r:id="rId8"/>
              </a:rPr>
              <a:t>http://bit.ly/eacl23-ethics-slides</a:t>
            </a:r>
            <a:r>
              <a:rPr i="1" lang="en" sz="800">
                <a:solidFill>
                  <a:schemeClr val="dk1"/>
                </a:solidFill>
              </a:rPr>
              <a:t> </a:t>
            </a:r>
            <a:endParaRPr/>
          </a:p>
          <a:p>
            <a:pPr indent="0" lvl="0" marL="0" rtl="0" algn="ctr">
              <a:spcBef>
                <a:spcPts val="1200"/>
              </a:spcBef>
              <a:spcAft>
                <a:spcPts val="1200"/>
              </a:spcAft>
              <a:buNone/>
            </a:pPr>
            <a:r>
              <a:rPr lang="en"/>
              <a:t>(you are here)</a:t>
            </a:r>
            <a:endParaRPr/>
          </a:p>
        </p:txBody>
      </p:sp>
      <p:pic>
        <p:nvPicPr>
          <p:cNvPr id="1028" name="Google Shape;1028;p132"/>
          <p:cNvPicPr preferRelativeResize="0"/>
          <p:nvPr/>
        </p:nvPicPr>
        <p:blipFill>
          <a:blip r:embed="rId9">
            <a:alphaModFix/>
          </a:blip>
          <a:stretch>
            <a:fillRect/>
          </a:stretch>
        </p:blipFill>
        <p:spPr>
          <a:xfrm>
            <a:off x="4152562" y="1547774"/>
            <a:ext cx="1806954" cy="17440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descr="The image features the title of the Khipu Practical &quot;con el apoyo de MetaDocencia y Fundación Vía Libre&quot;, by Laura Ación, Laura Alonso Alemnay, and Luciana Benotti, its authors and a cartoon of three persons trying to put together four giant puzzle pieces with giant exclamation and question marks." id="1033" name="Google Shape;1033;p133" title="Social impacts of artificial intelligence"/>
          <p:cNvPicPr preferRelativeResize="0"/>
          <p:nvPr/>
        </p:nvPicPr>
        <p:blipFill rotWithShape="1">
          <a:blip r:embed="rId3">
            <a:alphaModFix/>
          </a:blip>
          <a:srcRect b="0" l="51594" r="0" t="0"/>
          <a:stretch/>
        </p:blipFill>
        <p:spPr>
          <a:xfrm>
            <a:off x="4717876" y="0"/>
            <a:ext cx="4426127" cy="5143499"/>
          </a:xfrm>
          <a:prstGeom prst="rect">
            <a:avLst/>
          </a:prstGeom>
          <a:noFill/>
          <a:ln>
            <a:noFill/>
          </a:ln>
        </p:spPr>
      </p:pic>
      <p:pic>
        <p:nvPicPr>
          <p:cNvPr descr="La licencia que aplica a este material es CC By 4.0" id="1034" name="Google Shape;1034;p133" title="Licencia"/>
          <p:cNvPicPr preferRelativeResize="0"/>
          <p:nvPr/>
        </p:nvPicPr>
        <p:blipFill>
          <a:blip r:embed="rId4">
            <a:alphaModFix/>
          </a:blip>
          <a:stretch>
            <a:fillRect/>
          </a:stretch>
        </p:blipFill>
        <p:spPr>
          <a:xfrm>
            <a:off x="7614975" y="4550975"/>
            <a:ext cx="1342850" cy="469825"/>
          </a:xfrm>
          <a:prstGeom prst="rect">
            <a:avLst/>
          </a:prstGeom>
          <a:noFill/>
          <a:ln>
            <a:noFill/>
          </a:ln>
        </p:spPr>
      </p:pic>
      <p:sp>
        <p:nvSpPr>
          <p:cNvPr id="1035" name="Google Shape;1035;p133"/>
          <p:cNvSpPr/>
          <p:nvPr/>
        </p:nvSpPr>
        <p:spPr>
          <a:xfrm>
            <a:off x="0" y="0"/>
            <a:ext cx="4820100" cy="5143500"/>
          </a:xfrm>
          <a:prstGeom prst="rect">
            <a:avLst/>
          </a:prstGeom>
          <a:solidFill>
            <a:srgbClr val="0050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3"/>
          <p:cNvSpPr txBox="1"/>
          <p:nvPr/>
        </p:nvSpPr>
        <p:spPr>
          <a:xfrm>
            <a:off x="513375" y="471575"/>
            <a:ext cx="6581100" cy="494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Calibri"/>
                <a:ea typeface="Calibri"/>
                <a:cs typeface="Calibri"/>
                <a:sym typeface="Calibri"/>
              </a:rPr>
              <a:t>EACL 2023 Tutorial</a:t>
            </a:r>
            <a:endParaRPr sz="1500">
              <a:solidFill>
                <a:schemeClr val="lt1"/>
              </a:solidFill>
              <a:latin typeface="Calibri"/>
              <a:ea typeface="Calibri"/>
              <a:cs typeface="Calibri"/>
              <a:sym typeface="Calibri"/>
            </a:endParaRPr>
          </a:p>
          <a:p>
            <a:pPr indent="0" lvl="0" marL="0" rtl="0" algn="l">
              <a:spcBef>
                <a:spcPts val="0"/>
              </a:spcBef>
              <a:spcAft>
                <a:spcPts val="0"/>
              </a:spcAft>
              <a:buNone/>
            </a:pPr>
            <a:r>
              <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b="1" lang="en" sz="3600">
                <a:solidFill>
                  <a:schemeClr val="lt1"/>
                </a:solidFill>
                <a:latin typeface="Calibri"/>
                <a:ea typeface="Calibri"/>
                <a:cs typeface="Calibri"/>
                <a:sym typeface="Calibri"/>
              </a:rPr>
              <a:t>Understanding Ethics </a:t>
            </a:r>
            <a:endParaRPr b="1" sz="3600">
              <a:solidFill>
                <a:schemeClr val="lt1"/>
              </a:solidFill>
              <a:latin typeface="Calibri"/>
              <a:ea typeface="Calibri"/>
              <a:cs typeface="Calibri"/>
              <a:sym typeface="Calibri"/>
            </a:endParaRPr>
          </a:p>
          <a:p>
            <a:pPr indent="0" lvl="0" marL="0" rtl="0" algn="l">
              <a:spcBef>
                <a:spcPts val="0"/>
              </a:spcBef>
              <a:spcAft>
                <a:spcPts val="0"/>
              </a:spcAft>
              <a:buNone/>
            </a:pPr>
            <a:r>
              <a:rPr b="1" lang="en" sz="3600">
                <a:solidFill>
                  <a:schemeClr val="lt1"/>
                </a:solidFill>
                <a:latin typeface="Calibri"/>
                <a:ea typeface="Calibri"/>
                <a:cs typeface="Calibri"/>
                <a:sym typeface="Calibri"/>
              </a:rPr>
              <a:t>in NLP Authoring </a:t>
            </a:r>
            <a:endParaRPr b="1" sz="3600">
              <a:solidFill>
                <a:schemeClr val="lt1"/>
              </a:solidFill>
              <a:latin typeface="Calibri"/>
              <a:ea typeface="Calibri"/>
              <a:cs typeface="Calibri"/>
              <a:sym typeface="Calibri"/>
            </a:endParaRPr>
          </a:p>
          <a:p>
            <a:pPr indent="0" lvl="0" marL="0" rtl="0" algn="l">
              <a:spcBef>
                <a:spcPts val="0"/>
              </a:spcBef>
              <a:spcAft>
                <a:spcPts val="0"/>
              </a:spcAft>
              <a:buNone/>
            </a:pPr>
            <a:r>
              <a:rPr b="1" lang="en" sz="3600">
                <a:solidFill>
                  <a:schemeClr val="lt1"/>
                </a:solidFill>
                <a:latin typeface="Calibri"/>
                <a:ea typeface="Calibri"/>
                <a:cs typeface="Calibri"/>
                <a:sym typeface="Calibri"/>
              </a:rPr>
              <a:t>and Reviewing</a:t>
            </a:r>
            <a:endParaRPr b="1" sz="3600">
              <a:solidFill>
                <a:schemeClr val="lt1"/>
              </a:solidFill>
              <a:latin typeface="Calibri"/>
              <a:ea typeface="Calibri"/>
              <a:cs typeface="Calibri"/>
              <a:sym typeface="Calibri"/>
            </a:endParaRPr>
          </a:p>
          <a:p>
            <a:pPr indent="0" lvl="0" marL="0" rtl="0" algn="l">
              <a:spcBef>
                <a:spcPts val="0"/>
              </a:spcBef>
              <a:spcAft>
                <a:spcPts val="0"/>
              </a:spcAft>
              <a:buNone/>
            </a:pPr>
            <a:r>
              <a:t/>
            </a:r>
            <a:endParaRPr sz="3100">
              <a:solidFill>
                <a:schemeClr val="lt1"/>
              </a:solidFill>
              <a:latin typeface="Calibri"/>
              <a:ea typeface="Calibri"/>
              <a:cs typeface="Calibri"/>
              <a:sym typeface="Calibri"/>
            </a:endParaRPr>
          </a:p>
          <a:p>
            <a:pPr indent="0" lvl="0" marL="0" rtl="0" algn="l">
              <a:spcBef>
                <a:spcPts val="0"/>
              </a:spcBef>
              <a:spcAft>
                <a:spcPts val="0"/>
              </a:spcAft>
              <a:buNone/>
            </a:pPr>
            <a:r>
              <a:rPr lang="en" sz="2200">
                <a:solidFill>
                  <a:schemeClr val="lt1"/>
                </a:solidFill>
                <a:latin typeface="Calibri"/>
                <a:ea typeface="Calibri"/>
                <a:cs typeface="Calibri"/>
                <a:sym typeface="Calibri"/>
              </a:rPr>
              <a:t>Luciana Benotti</a:t>
            </a:r>
            <a:endParaRPr sz="2200">
              <a:solidFill>
                <a:schemeClr val="lt1"/>
              </a:solidFill>
              <a:latin typeface="Calibri"/>
              <a:ea typeface="Calibri"/>
              <a:cs typeface="Calibri"/>
              <a:sym typeface="Calibri"/>
            </a:endParaRPr>
          </a:p>
          <a:p>
            <a:pPr indent="0" lvl="0" marL="0" rtl="0" algn="l">
              <a:spcBef>
                <a:spcPts val="0"/>
              </a:spcBef>
              <a:spcAft>
                <a:spcPts val="0"/>
              </a:spcAft>
              <a:buNone/>
            </a:pPr>
            <a:r>
              <a:rPr lang="en" sz="2200">
                <a:solidFill>
                  <a:schemeClr val="lt1"/>
                </a:solidFill>
                <a:latin typeface="Calibri"/>
                <a:ea typeface="Calibri"/>
                <a:cs typeface="Calibri"/>
                <a:sym typeface="Calibri"/>
              </a:rPr>
              <a:t>Karën Fort </a:t>
            </a:r>
            <a:endParaRPr sz="2200">
              <a:solidFill>
                <a:schemeClr val="lt1"/>
              </a:solidFill>
              <a:latin typeface="Calibri"/>
              <a:ea typeface="Calibri"/>
              <a:cs typeface="Calibri"/>
              <a:sym typeface="Calibri"/>
            </a:endParaRPr>
          </a:p>
          <a:p>
            <a:pPr indent="0" lvl="0" marL="0" rtl="0" algn="l">
              <a:spcBef>
                <a:spcPts val="0"/>
              </a:spcBef>
              <a:spcAft>
                <a:spcPts val="0"/>
              </a:spcAft>
              <a:buNone/>
            </a:pPr>
            <a:r>
              <a:rPr lang="en" sz="2200">
                <a:solidFill>
                  <a:schemeClr val="lt1"/>
                </a:solidFill>
                <a:latin typeface="Calibri"/>
                <a:ea typeface="Calibri"/>
                <a:cs typeface="Calibri"/>
                <a:sym typeface="Calibri"/>
              </a:rPr>
              <a:t>Min-Yen Kan </a:t>
            </a:r>
            <a:endParaRPr sz="2200">
              <a:solidFill>
                <a:schemeClr val="lt1"/>
              </a:solidFill>
              <a:latin typeface="Calibri"/>
              <a:ea typeface="Calibri"/>
              <a:cs typeface="Calibri"/>
              <a:sym typeface="Calibri"/>
            </a:endParaRPr>
          </a:p>
          <a:p>
            <a:pPr indent="0" lvl="0" marL="0" rtl="0" algn="l">
              <a:spcBef>
                <a:spcPts val="0"/>
              </a:spcBef>
              <a:spcAft>
                <a:spcPts val="0"/>
              </a:spcAft>
              <a:buNone/>
            </a:pPr>
            <a:r>
              <a:rPr lang="en" sz="2200">
                <a:solidFill>
                  <a:schemeClr val="lt1"/>
                </a:solidFill>
                <a:latin typeface="Calibri"/>
                <a:ea typeface="Calibri"/>
                <a:cs typeface="Calibri"/>
                <a:sym typeface="Calibri"/>
              </a:rPr>
              <a:t>Yulia Tsvetkov</a:t>
            </a:r>
            <a:endParaRPr sz="2200">
              <a:solidFill>
                <a:schemeClr val="lt1"/>
              </a:solidFill>
              <a:latin typeface="Calibri"/>
              <a:ea typeface="Calibri"/>
              <a:cs typeface="Calibri"/>
              <a:sym typeface="Calibri"/>
            </a:endParaRPr>
          </a:p>
          <a:p>
            <a:pPr indent="0" lvl="0" marL="0" rtl="0" algn="l">
              <a:spcBef>
                <a:spcPts val="0"/>
              </a:spcBef>
              <a:spcAft>
                <a:spcPts val="0"/>
              </a:spcAft>
              <a:buNone/>
            </a:pPr>
            <a:r>
              <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lang="en" sz="1300">
                <a:solidFill>
                  <a:schemeClr val="lt1"/>
                </a:solidFill>
                <a:latin typeface="Calibri"/>
                <a:ea typeface="Calibri"/>
                <a:cs typeface="Calibri"/>
                <a:sym typeface="Calibri"/>
              </a:rPr>
              <a:t>Style designed for Khipu 2023 by Laura Acion, Laura Alonso Alemany and Luciana Benotti</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p:txBody>
      </p:sp>
      <p:cxnSp>
        <p:nvCxnSpPr>
          <p:cNvPr id="1037" name="Google Shape;1037;p133"/>
          <p:cNvCxnSpPr/>
          <p:nvPr/>
        </p:nvCxnSpPr>
        <p:spPr>
          <a:xfrm>
            <a:off x="638575" y="2858500"/>
            <a:ext cx="3912300" cy="105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idx="4294967295" type="body"/>
          </p:nvPr>
        </p:nvSpPr>
        <p:spPr>
          <a:xfrm>
            <a:off x="152400" y="1085850"/>
            <a:ext cx="8763000" cy="3740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9E9E9E"/>
              </a:buClr>
              <a:buSzPts val="1800"/>
              <a:buChar char="●"/>
            </a:pPr>
            <a:r>
              <a:rPr lang="en">
                <a:solidFill>
                  <a:srgbClr val="9E9E9E"/>
                </a:solidFill>
              </a:rPr>
              <a:t>Definitions</a:t>
            </a:r>
            <a:endParaRPr>
              <a:solidFill>
                <a:srgbClr val="9E9E9E"/>
              </a:solidFill>
            </a:endParaRPr>
          </a:p>
          <a:p>
            <a:pPr indent="-342900" lvl="0" marL="457200" marR="0" rtl="0" algn="l">
              <a:lnSpc>
                <a:spcPct val="150000"/>
              </a:lnSpc>
              <a:spcBef>
                <a:spcPts val="0"/>
              </a:spcBef>
              <a:spcAft>
                <a:spcPts val="0"/>
              </a:spcAft>
              <a:buClr>
                <a:srgbClr val="0B5394"/>
              </a:buClr>
              <a:buSzPts val="1800"/>
              <a:buChar char="●"/>
            </a:pPr>
            <a:r>
              <a:rPr lang="en"/>
              <a:t>The Question Behind</a:t>
            </a:r>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Virtue Ethics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Deontological (duty) Ethics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Utilitarianism</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A Question of Time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To finish</a:t>
            </a:r>
            <a:endParaRPr>
              <a:solidFill>
                <a:srgbClr val="9E9E9E"/>
              </a:solidFill>
            </a:endParaRPr>
          </a:p>
        </p:txBody>
      </p:sp>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Agenda</a:t>
            </a:r>
            <a:endParaRPr>
              <a:solidFill>
                <a:srgbClr val="0B5394"/>
              </a:solidFill>
              <a:latin typeface="Open Sans"/>
              <a:ea typeface="Open Sans"/>
              <a:cs typeface="Open Sans"/>
              <a:sym typeface="Open Sans"/>
            </a:endParaRPr>
          </a:p>
        </p:txBody>
      </p:sp>
      <p:sp>
        <p:nvSpPr>
          <p:cNvPr id="182" name="Google Shape;18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idx="4294967295" type="body"/>
          </p:nvPr>
        </p:nvSpPr>
        <p:spPr>
          <a:xfrm>
            <a:off x="152400" y="4311800"/>
            <a:ext cx="8763000" cy="514200"/>
          </a:xfrm>
          <a:prstGeom prst="rect">
            <a:avLst/>
          </a:prstGeom>
        </p:spPr>
        <p:txBody>
          <a:bodyPr anchorCtr="0" anchor="t" bIns="91425" lIns="91425" spcFirstLastPara="1" rIns="91425" wrap="square" tIns="91425">
            <a:normAutofit/>
          </a:bodyPr>
          <a:lstStyle/>
          <a:p>
            <a:pPr indent="0" lvl="0" marL="0" rtl="0" algn="ctr">
              <a:spcBef>
                <a:spcPts val="1200"/>
              </a:spcBef>
              <a:spcAft>
                <a:spcPts val="1200"/>
              </a:spcAft>
              <a:buNone/>
            </a:pPr>
            <a:r>
              <a:rPr lang="en" sz="1200">
                <a:solidFill>
                  <a:schemeClr val="dk1"/>
                </a:solidFill>
              </a:rPr>
              <a:t>(c) 1983 Universal City Studios. All rights reserved.</a:t>
            </a:r>
            <a:endParaRPr sz="1200">
              <a:solidFill>
                <a:schemeClr val="dk1"/>
              </a:solidFill>
            </a:endParaRPr>
          </a:p>
        </p:txBody>
      </p:sp>
      <p:pic>
        <p:nvPicPr>
          <p:cNvPr id="188" name="Google Shape;188;p31"/>
          <p:cNvPicPr preferRelativeResize="0"/>
          <p:nvPr/>
        </p:nvPicPr>
        <p:blipFill>
          <a:blip r:embed="rId3">
            <a:alphaModFix/>
          </a:blip>
          <a:stretch>
            <a:fillRect/>
          </a:stretch>
        </p:blipFill>
        <p:spPr>
          <a:xfrm>
            <a:off x="3340600" y="445025"/>
            <a:ext cx="2462808"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idx="4294967295" type="body"/>
          </p:nvPr>
        </p:nvSpPr>
        <p:spPr>
          <a:xfrm>
            <a:off x="152400" y="3632200"/>
            <a:ext cx="8763000" cy="1193700"/>
          </a:xfrm>
          <a:prstGeom prst="rect">
            <a:avLst/>
          </a:prstGeom>
        </p:spPr>
        <p:txBody>
          <a:bodyPr anchorCtr="0" anchor="t" bIns="91425" lIns="91425" spcFirstLastPara="1" rIns="91425" wrap="square" tIns="91425">
            <a:normAutofit/>
          </a:bodyPr>
          <a:lstStyle/>
          <a:p>
            <a:pPr indent="0" lvl="0" marL="0" rtl="0" algn="ctr">
              <a:spcBef>
                <a:spcPts val="1200"/>
              </a:spcBef>
              <a:spcAft>
                <a:spcPts val="0"/>
              </a:spcAft>
              <a:buClr>
                <a:schemeClr val="dk1"/>
              </a:buClr>
              <a:buSzPts val="1100"/>
              <a:buFont typeface="Arial"/>
              <a:buNone/>
            </a:pPr>
            <a:r>
              <a:rPr lang="en">
                <a:solidFill>
                  <a:schemeClr val="dk1"/>
                </a:solidFill>
                <a:highlight>
                  <a:srgbClr val="FFFFFF"/>
                </a:highlight>
              </a:rPr>
              <a:t>How humans should </a:t>
            </a:r>
            <a:r>
              <a:rPr lang="en">
                <a:solidFill>
                  <a:schemeClr val="dk1"/>
                </a:solidFill>
                <a:highlight>
                  <a:srgbClr val="FFFFFF"/>
                </a:highlight>
              </a:rPr>
              <a:t>live </a:t>
            </a:r>
            <a:r>
              <a:rPr lang="en">
                <a:solidFill>
                  <a:schemeClr val="dk1"/>
                </a:solidFill>
                <a:highlight>
                  <a:srgbClr val="FFFFFF"/>
                </a:highlight>
              </a:rPr>
              <a:t>best (to achieve a </a:t>
            </a:r>
            <a:r>
              <a:rPr b="1" lang="en">
                <a:solidFill>
                  <a:schemeClr val="dk1"/>
                </a:solidFill>
                <a:highlight>
                  <a:srgbClr val="FFFFFF"/>
                </a:highlight>
              </a:rPr>
              <a:t>good</a:t>
            </a:r>
            <a:r>
              <a:rPr lang="en">
                <a:solidFill>
                  <a:schemeClr val="dk1"/>
                </a:solidFill>
                <a:highlight>
                  <a:srgbClr val="FFFFFF"/>
                </a:highlight>
              </a:rPr>
              <a:t> life)</a:t>
            </a:r>
            <a:endParaRPr>
              <a:solidFill>
                <a:schemeClr val="dk1"/>
              </a:solidFill>
              <a:highlight>
                <a:srgbClr val="FFFFFF"/>
              </a:highlight>
            </a:endParaRPr>
          </a:p>
          <a:p>
            <a:pPr indent="0" lvl="0" marL="0" marR="0" rtl="0" algn="l">
              <a:lnSpc>
                <a:spcPct val="150000"/>
              </a:lnSpc>
              <a:spcBef>
                <a:spcPts val="1200"/>
              </a:spcBef>
              <a:spcAft>
                <a:spcPts val="1200"/>
              </a:spcAft>
              <a:buNone/>
            </a:pPr>
            <a:r>
              <a:t/>
            </a:r>
            <a:endParaRPr>
              <a:solidFill>
                <a:srgbClr val="9E9E9E"/>
              </a:solidFill>
            </a:endParaRPr>
          </a:p>
        </p:txBody>
      </p:sp>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What is a good life?</a:t>
            </a:r>
            <a:endParaRPr>
              <a:solidFill>
                <a:srgbClr val="0B5394"/>
              </a:solidFill>
              <a:latin typeface="Open Sans"/>
              <a:ea typeface="Open Sans"/>
              <a:cs typeface="Open Sans"/>
              <a:sym typeface="Open Sans"/>
            </a:endParaRPr>
          </a:p>
        </p:txBody>
      </p:sp>
      <p:sp>
        <p:nvSpPr>
          <p:cNvPr id="195" name="Google Shape;19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196" name="Google Shape;196;p32"/>
          <p:cNvPicPr preferRelativeResize="0"/>
          <p:nvPr/>
        </p:nvPicPr>
        <p:blipFill>
          <a:blip r:embed="rId3">
            <a:alphaModFix/>
          </a:blip>
          <a:stretch>
            <a:fillRect/>
          </a:stretch>
        </p:blipFill>
        <p:spPr>
          <a:xfrm>
            <a:off x="3188682" y="1085850"/>
            <a:ext cx="2690424" cy="2412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idx="4294967295" type="body"/>
          </p:nvPr>
        </p:nvSpPr>
        <p:spPr>
          <a:xfrm>
            <a:off x="152400" y="1085850"/>
            <a:ext cx="8763000" cy="3740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9E9E9E"/>
              </a:buClr>
              <a:buSzPts val="1800"/>
              <a:buChar char="●"/>
            </a:pPr>
            <a:r>
              <a:rPr lang="en">
                <a:solidFill>
                  <a:srgbClr val="9E9E9E"/>
                </a:solidFill>
              </a:rPr>
              <a:t>Definitions</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The Question Behind </a:t>
            </a:r>
            <a:endParaRPr>
              <a:solidFill>
                <a:srgbClr val="9E9E9E"/>
              </a:solidFill>
            </a:endParaRPr>
          </a:p>
          <a:p>
            <a:pPr indent="-342900" lvl="0" marL="457200" rtl="0" algn="l">
              <a:lnSpc>
                <a:spcPct val="150000"/>
              </a:lnSpc>
              <a:spcBef>
                <a:spcPts val="0"/>
              </a:spcBef>
              <a:spcAft>
                <a:spcPts val="0"/>
              </a:spcAft>
              <a:buClr>
                <a:srgbClr val="0B5394"/>
              </a:buClr>
              <a:buSzPts val="1800"/>
              <a:buChar char="●"/>
            </a:pPr>
            <a:r>
              <a:rPr lang="en"/>
              <a:t>Virtue Ethics </a:t>
            </a:r>
            <a:endParaRPr/>
          </a:p>
          <a:p>
            <a:pPr indent="-317500" lvl="1" marL="914400" rtl="0" algn="l">
              <a:lnSpc>
                <a:spcPct val="150000"/>
              </a:lnSpc>
              <a:spcBef>
                <a:spcPts val="0"/>
              </a:spcBef>
              <a:spcAft>
                <a:spcPts val="0"/>
              </a:spcAft>
              <a:buSzPts val="1400"/>
              <a:buChar char="○"/>
            </a:pPr>
            <a:r>
              <a:rPr lang="en"/>
              <a:t>Origins</a:t>
            </a:r>
            <a:endParaRPr/>
          </a:p>
          <a:p>
            <a:pPr indent="-317500" lvl="1" marL="914400" rtl="0" algn="l">
              <a:lnSpc>
                <a:spcPct val="150000"/>
              </a:lnSpc>
              <a:spcBef>
                <a:spcPts val="0"/>
              </a:spcBef>
              <a:spcAft>
                <a:spcPts val="0"/>
              </a:spcAft>
              <a:buSzPts val="1400"/>
              <a:buChar char="○"/>
            </a:pPr>
            <a:r>
              <a:rPr lang="en"/>
              <a:t>Principles</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Deontological (duty) Ethics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Utilitarianism</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A Question of Time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To finish</a:t>
            </a:r>
            <a:endParaRPr>
              <a:solidFill>
                <a:srgbClr val="9E9E9E"/>
              </a:solidFill>
            </a:endParaRPr>
          </a:p>
        </p:txBody>
      </p:sp>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203" name="Google Shape;20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Aristotle </a:t>
            </a:r>
            <a:br>
              <a:rPr lang="en"/>
            </a:br>
            <a:r>
              <a:rPr lang="en"/>
              <a:t>(384–322 BC)</a:t>
            </a:r>
            <a:endParaRPr/>
          </a:p>
        </p:txBody>
      </p:sp>
      <p:sp>
        <p:nvSpPr>
          <p:cNvPr id="209" name="Google Shape;209;p34"/>
          <p:cNvSpPr txBox="1"/>
          <p:nvPr>
            <p:ph idx="1" type="body"/>
          </p:nvPr>
        </p:nvSpPr>
        <p:spPr>
          <a:xfrm>
            <a:off x="311700" y="1152475"/>
            <a:ext cx="8520600" cy="3853200"/>
          </a:xfrm>
          <a:prstGeom prst="rect">
            <a:avLst/>
          </a:prstGeom>
        </p:spPr>
        <p:txBody>
          <a:bodyPr anchorCtr="0" anchor="t" bIns="91425" lIns="91425" spcFirstLastPara="1" rIns="91425" wrap="square" tIns="91425">
            <a:normAutofit fontScale="47500" lnSpcReduction="20000"/>
          </a:bodyPr>
          <a:lstStyle/>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l">
              <a:spcBef>
                <a:spcPts val="1200"/>
              </a:spcBef>
              <a:spcAft>
                <a:spcPts val="0"/>
              </a:spcAft>
              <a:buNone/>
            </a:pPr>
            <a:r>
              <a:t/>
            </a:r>
            <a:endParaRPr sz="600">
              <a:solidFill>
                <a:schemeClr val="dk1"/>
              </a:solidFill>
              <a:highlight>
                <a:srgbClr val="FFFFFF"/>
              </a:highlight>
            </a:endParaRPr>
          </a:p>
          <a:p>
            <a:pPr indent="0" lvl="0" marL="0" rtl="0" algn="ctr">
              <a:spcBef>
                <a:spcPts val="1200"/>
              </a:spcBef>
              <a:spcAft>
                <a:spcPts val="0"/>
              </a:spcAft>
              <a:buClr>
                <a:schemeClr val="dk1"/>
              </a:buClr>
              <a:buSzPct val="57894"/>
              <a:buFont typeface="Arial"/>
              <a:buNone/>
            </a:pPr>
            <a:r>
              <a:rPr lang="en" sz="1900">
                <a:solidFill>
                  <a:schemeClr val="dk1"/>
                </a:solidFill>
                <a:highlight>
                  <a:srgbClr val="FFFFFF"/>
                </a:highlight>
              </a:rPr>
              <a:t>After Lysippos - Jastrow (2006)</a:t>
            </a:r>
            <a:endParaRPr sz="1900">
              <a:solidFill>
                <a:schemeClr val="dk1"/>
              </a:solidFill>
              <a:highlight>
                <a:srgbClr val="FFFFFF"/>
              </a:highlight>
            </a:endParaRPr>
          </a:p>
          <a:p>
            <a:pPr indent="0" lvl="0" marL="0" rtl="0" algn="l">
              <a:spcBef>
                <a:spcPts val="1200"/>
              </a:spcBef>
              <a:spcAft>
                <a:spcPts val="0"/>
              </a:spcAft>
              <a:buClr>
                <a:schemeClr val="dk1"/>
              </a:buClr>
              <a:buSzPct val="29729"/>
              <a:buFont typeface="Arial"/>
              <a:buNone/>
            </a:pPr>
            <a:r>
              <a:rPr lang="en" sz="3700">
                <a:solidFill>
                  <a:srgbClr val="990000"/>
                </a:solidFill>
                <a:highlight>
                  <a:srgbClr val="FFFFFF"/>
                </a:highlight>
              </a:rPr>
              <a:t>Work on Ethics</a:t>
            </a:r>
            <a:endParaRPr sz="3700">
              <a:solidFill>
                <a:srgbClr val="990000"/>
              </a:solidFill>
              <a:highlight>
                <a:srgbClr val="FFFFFF"/>
              </a:highlight>
            </a:endParaRPr>
          </a:p>
          <a:p>
            <a:pPr indent="0" lvl="0" marL="0" rtl="0" algn="l">
              <a:spcBef>
                <a:spcPts val="1200"/>
              </a:spcBef>
              <a:spcAft>
                <a:spcPts val="0"/>
              </a:spcAft>
              <a:buNone/>
            </a:pPr>
            <a:r>
              <a:rPr lang="en" sz="3700" u="sng">
                <a:solidFill>
                  <a:schemeClr val="hlink"/>
                </a:solidFill>
                <a:highlight>
                  <a:srgbClr val="FFFFFF"/>
                </a:highlight>
                <a:hlinkClick r:id="rId3"/>
              </a:rPr>
              <a:t>Nicomachean Ethics</a:t>
            </a:r>
            <a:endParaRPr sz="3700">
              <a:solidFill>
                <a:srgbClr val="2A1B81"/>
              </a:solidFill>
              <a:highlight>
                <a:srgbClr val="FFFFFF"/>
              </a:highlight>
            </a:endParaRPr>
          </a:p>
          <a:p>
            <a:pPr indent="0" lvl="0" marL="0" rtl="0" algn="l">
              <a:spcBef>
                <a:spcPts val="1200"/>
              </a:spcBef>
              <a:spcAft>
                <a:spcPts val="1200"/>
              </a:spcAft>
              <a:buNone/>
            </a:pPr>
            <a:r>
              <a:t/>
            </a:r>
            <a:endParaRPr/>
          </a:p>
        </p:txBody>
      </p:sp>
      <p:pic>
        <p:nvPicPr>
          <p:cNvPr id="210" name="Google Shape;210;p34"/>
          <p:cNvPicPr preferRelativeResize="0"/>
          <p:nvPr/>
        </p:nvPicPr>
        <p:blipFill>
          <a:blip r:embed="rId4">
            <a:alphaModFix/>
          </a:blip>
          <a:stretch>
            <a:fillRect/>
          </a:stretch>
        </p:blipFill>
        <p:spPr>
          <a:xfrm>
            <a:off x="3432288" y="445025"/>
            <a:ext cx="2279425" cy="3081701"/>
          </a:xfrm>
          <a:prstGeom prst="rect">
            <a:avLst/>
          </a:prstGeom>
          <a:noFill/>
          <a:ln>
            <a:noFill/>
          </a:ln>
        </p:spPr>
      </p:pic>
      <p:sp>
        <p:nvSpPr>
          <p:cNvPr id="211" name="Google Shape;211;p34"/>
          <p:cNvSpPr txBox="1"/>
          <p:nvPr/>
        </p:nvSpPr>
        <p:spPr>
          <a:xfrm>
            <a:off x="52950" y="4689650"/>
            <a:ext cx="9046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u="sng">
                <a:solidFill>
                  <a:schemeClr val="hlink"/>
                </a:solidFill>
                <a:hlinkClick r:id="rId5"/>
              </a:rPr>
              <a:t>https://historyofeconomicthought.mcmaster.ca/aristotle/Ethics.pdf</a:t>
            </a:r>
            <a:r>
              <a:rPr lang="en" sz="1000">
                <a:highlight>
                  <a:srgbClr val="FFFFFF"/>
                </a:highlight>
                <a:latin typeface="Montserrat"/>
                <a:ea typeface="Montserrat"/>
                <a:cs typeface="Montserrat"/>
                <a:sym typeface="Montserrat"/>
              </a:rPr>
              <a:t> </a:t>
            </a:r>
            <a:endParaRPr sz="1000">
              <a:highlight>
                <a:srgbClr val="FFFFFF"/>
              </a:highlight>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Ethics is about happiness, feeling good</a:t>
            </a:r>
            <a:endParaRPr/>
          </a:p>
        </p:txBody>
      </p:sp>
      <p:sp>
        <p:nvSpPr>
          <p:cNvPr id="217" name="Google Shape;21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chemeClr val="dk1"/>
                </a:solidFill>
                <a:highlight>
                  <a:srgbClr val="FFFFFF"/>
                </a:highlight>
              </a:rPr>
              <a:t>Which “good”?</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each (intermediary) good (pleasure, money, etc) is linked to another</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except the </a:t>
            </a:r>
            <a:r>
              <a:rPr b="1" lang="en">
                <a:solidFill>
                  <a:schemeClr val="dk1"/>
                </a:solidFill>
                <a:highlight>
                  <a:srgbClr val="FFFFFF"/>
                </a:highlight>
              </a:rPr>
              <a:t>sovereign good</a:t>
            </a:r>
            <a:r>
              <a:rPr lang="en">
                <a:solidFill>
                  <a:schemeClr val="dk1"/>
                </a:solidFill>
                <a:highlight>
                  <a:srgbClr val="FFFFFF"/>
                </a:highlight>
              </a:rPr>
              <a:t>: supreme good, not linked to another</a:t>
            </a:r>
            <a:endParaRPr>
              <a:solidFill>
                <a:schemeClr val="dk1"/>
              </a:solidFill>
              <a:highlight>
                <a:srgbClr val="FFFFFF"/>
              </a:highlight>
            </a:endParaRPr>
          </a:p>
          <a:p>
            <a:pPr indent="0" lvl="0" marL="0" rtl="0" algn="l">
              <a:spcBef>
                <a:spcPts val="1200"/>
              </a:spcBef>
              <a:spcAft>
                <a:spcPts val="0"/>
              </a:spcAft>
              <a:buNone/>
            </a:pPr>
            <a:r>
              <a:rPr lang="en">
                <a:solidFill>
                  <a:schemeClr val="dk1"/>
                </a:solidFill>
                <a:highlight>
                  <a:srgbClr val="FFFFFF"/>
                </a:highlight>
              </a:rPr>
              <a:t>Inspired by nature (proper function of a being):</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p</a:t>
            </a:r>
            <a:r>
              <a:rPr lang="en">
                <a:solidFill>
                  <a:schemeClr val="dk1"/>
                </a:solidFill>
                <a:highlight>
                  <a:srgbClr val="FFFFFF"/>
                </a:highlight>
              </a:rPr>
              <a:t>lants: a good life is to grow, to produce fruits</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dogs: satisfaction of senses</a:t>
            </a:r>
            <a:endParaRPr>
              <a:solidFill>
                <a:schemeClr val="dk1"/>
              </a:solidFill>
              <a:highlight>
                <a:srgbClr val="FFFFFF"/>
              </a:highlight>
            </a:endParaRPr>
          </a:p>
          <a:p>
            <a:pPr indent="-342900" lvl="0" marL="457200" rtl="0" algn="l">
              <a:spcBef>
                <a:spcPts val="0"/>
              </a:spcBef>
              <a:spcAft>
                <a:spcPts val="0"/>
              </a:spcAft>
              <a:buSzPts val="1800"/>
              <a:buChar char="●"/>
            </a:pPr>
            <a:r>
              <a:rPr lang="en">
                <a:solidFill>
                  <a:schemeClr val="dk1"/>
                </a:solidFill>
                <a:highlight>
                  <a:srgbClr val="FFFFFF"/>
                </a:highlight>
              </a:rPr>
              <a:t>specific for human: choose our life and the goal of our life (</a:t>
            </a:r>
            <a:r>
              <a:rPr lang="en">
                <a:solidFill>
                  <a:srgbClr val="0000FF"/>
                </a:solidFill>
                <a:highlight>
                  <a:srgbClr val="FFFFFF"/>
                </a:highlight>
              </a:rPr>
              <a:t>practical reason</a:t>
            </a:r>
            <a:r>
              <a:rPr lang="en">
                <a:solidFill>
                  <a:schemeClr val="dk1"/>
                </a:solidFill>
                <a:highlight>
                  <a:srgbClr val="FFFFFF"/>
                </a:highlight>
              </a:rPr>
              <a:t>)</a:t>
            </a:r>
            <a:endParaRPr>
              <a:solidFill>
                <a:schemeClr val="dk1"/>
              </a:solidFill>
              <a:highlight>
                <a:srgbClr val="FFFFFF"/>
              </a:highlight>
            </a:endParaRPr>
          </a:p>
          <a:p>
            <a:pPr indent="0" lvl="0" marL="0" rtl="0" algn="l">
              <a:spcBef>
                <a:spcPts val="1200"/>
              </a:spcBef>
              <a:spcAft>
                <a:spcPts val="0"/>
              </a:spcAft>
              <a:buNone/>
            </a:pPr>
            <a:r>
              <a:rPr lang="en">
                <a:solidFill>
                  <a:schemeClr val="dk1"/>
                </a:solidFill>
                <a:highlight>
                  <a:srgbClr val="FFFFFF"/>
                </a:highlight>
              </a:rPr>
              <a:t>thinking in terms of being a “good” person</a:t>
            </a:r>
            <a:endParaRPr>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Ethics is about action (not theory)</a:t>
            </a:r>
            <a:endParaRPr/>
          </a:p>
          <a:p>
            <a:pPr indent="0" lvl="0" marL="0" rtl="0" algn="l">
              <a:spcBef>
                <a:spcPts val="0"/>
              </a:spcBef>
              <a:spcAft>
                <a:spcPts val="0"/>
              </a:spcAft>
              <a:buNone/>
            </a:pPr>
            <a:r>
              <a:t/>
            </a:r>
            <a:endParaRPr/>
          </a:p>
        </p:txBody>
      </p:sp>
      <p:sp>
        <p:nvSpPr>
          <p:cNvPr id="223" name="Google Shape;22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Do the best thing, make the best choices: a virtuous man is a virtuoso (perfectionism)</a:t>
            </a:r>
            <a:endParaRPr/>
          </a:p>
          <a:p>
            <a:pPr indent="0" lvl="0" marL="0" rtl="0" algn="l">
              <a:spcBef>
                <a:spcPts val="1200"/>
              </a:spcBef>
              <a:spcAft>
                <a:spcPts val="0"/>
              </a:spcAft>
              <a:buNone/>
            </a:pPr>
            <a:r>
              <a:rPr lang="en"/>
              <a:t>To achieve this:</a:t>
            </a:r>
            <a:endParaRPr/>
          </a:p>
          <a:p>
            <a:pPr indent="-342900" lvl="0" marL="457200" rtl="0" algn="l">
              <a:spcBef>
                <a:spcPts val="1200"/>
              </a:spcBef>
              <a:spcAft>
                <a:spcPts val="0"/>
              </a:spcAft>
              <a:buSzPts val="1800"/>
              <a:buChar char="●"/>
            </a:pPr>
            <a:r>
              <a:rPr lang="en"/>
              <a:t>Exercise being virtuous</a:t>
            </a:r>
            <a:endParaRPr/>
          </a:p>
          <a:p>
            <a:pPr indent="-342900" lvl="0" marL="457200" rtl="0" algn="l">
              <a:spcBef>
                <a:spcPts val="0"/>
              </a:spcBef>
              <a:spcAft>
                <a:spcPts val="0"/>
              </a:spcAft>
              <a:buSzPts val="1800"/>
              <a:buChar char="●"/>
            </a:pPr>
            <a:r>
              <a:rPr lang="en"/>
              <a:t>Be surrounded by virtuous persons</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lang="en"/>
              <a:t>Main virtue = P</a:t>
            </a:r>
            <a:r>
              <a:rPr lang="en" sz="1300"/>
              <a:t>RUDENCE</a:t>
            </a:r>
            <a:r>
              <a:rPr lang="en"/>
              <a:t> (not too much, not too little: a middle ground)</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idx="4294967295" type="body"/>
          </p:nvPr>
        </p:nvSpPr>
        <p:spPr>
          <a:xfrm>
            <a:off x="190500" y="3653650"/>
            <a:ext cx="8763000" cy="1108800"/>
          </a:xfrm>
          <a:prstGeom prst="rect">
            <a:avLst/>
          </a:prstGeom>
        </p:spPr>
        <p:txBody>
          <a:bodyPr anchorCtr="0" anchor="t" bIns="91425" lIns="91425" spcFirstLastPara="1" rIns="91425" wrap="square" tIns="91425">
            <a:normAutofit lnSpcReduction="20000"/>
          </a:bodyPr>
          <a:lstStyle/>
          <a:p>
            <a:pPr indent="0" lvl="0" marL="0" rtl="0" algn="ctr">
              <a:spcBef>
                <a:spcPts val="1200"/>
              </a:spcBef>
              <a:spcAft>
                <a:spcPts val="0"/>
              </a:spcAft>
              <a:buNone/>
            </a:pPr>
            <a:r>
              <a:rPr lang="en" sz="1200">
                <a:solidFill>
                  <a:schemeClr val="dk1"/>
                </a:solidFill>
              </a:rPr>
              <a:t>(c) 1983 Universal City Studios. All rights reserved.</a:t>
            </a:r>
            <a:endParaRPr sz="1200">
              <a:solidFill>
                <a:schemeClr val="dk1"/>
              </a:solidFill>
            </a:endParaRPr>
          </a:p>
          <a:p>
            <a:pPr indent="0" lvl="0" marL="0" rtl="0" algn="ctr">
              <a:spcBef>
                <a:spcPts val="1200"/>
              </a:spcBef>
              <a:spcAft>
                <a:spcPts val="0"/>
              </a:spcAft>
              <a:buNone/>
            </a:pPr>
            <a:r>
              <a:t/>
            </a:r>
            <a:endParaRPr sz="1200">
              <a:solidFill>
                <a:schemeClr val="dk1"/>
              </a:solidFill>
            </a:endParaRPr>
          </a:p>
          <a:p>
            <a:pPr indent="0" lvl="0" marL="0" rtl="0" algn="l">
              <a:spcBef>
                <a:spcPts val="1200"/>
              </a:spcBef>
              <a:spcAft>
                <a:spcPts val="1200"/>
              </a:spcAft>
              <a:buNone/>
            </a:pPr>
            <a:r>
              <a:rPr lang="en">
                <a:solidFill>
                  <a:schemeClr val="dk1"/>
                </a:solidFill>
              </a:rPr>
              <a:t>Is happiness our goal in life?</a:t>
            </a:r>
            <a:endParaRPr>
              <a:solidFill>
                <a:schemeClr val="dk1"/>
              </a:solidFill>
            </a:endParaRPr>
          </a:p>
        </p:txBody>
      </p:sp>
      <p:pic>
        <p:nvPicPr>
          <p:cNvPr id="229" name="Google Shape;229;p37"/>
          <p:cNvPicPr preferRelativeResize="0"/>
          <p:nvPr/>
        </p:nvPicPr>
        <p:blipFill>
          <a:blip r:embed="rId3">
            <a:alphaModFix/>
          </a:blip>
          <a:stretch>
            <a:fillRect/>
          </a:stretch>
        </p:blipFill>
        <p:spPr>
          <a:xfrm>
            <a:off x="3588663" y="459325"/>
            <a:ext cx="1966674" cy="3051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p:nvPr/>
        </p:nvSpPr>
        <p:spPr>
          <a:xfrm>
            <a:off x="0" y="0"/>
            <a:ext cx="207600" cy="5143500"/>
          </a:xfrm>
          <a:prstGeom prst="rect">
            <a:avLst/>
          </a:prstGeom>
          <a:solidFill>
            <a:srgbClr val="0050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0"/>
          <p:cNvSpPr txBox="1"/>
          <p:nvPr/>
        </p:nvSpPr>
        <p:spPr>
          <a:xfrm>
            <a:off x="617696" y="996350"/>
            <a:ext cx="1785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rgbClr val="00506F"/>
                </a:solidFill>
                <a:latin typeface="Open Sans Medium"/>
                <a:ea typeface="Open Sans Medium"/>
                <a:cs typeface="Open Sans Medium"/>
                <a:sym typeface="Open Sans Medium"/>
              </a:rPr>
              <a:t>Before  diving in</a:t>
            </a:r>
            <a:endParaRPr sz="2900">
              <a:solidFill>
                <a:srgbClr val="00506F"/>
              </a:solidFill>
              <a:latin typeface="Open Sans Medium"/>
              <a:ea typeface="Open Sans Medium"/>
              <a:cs typeface="Open Sans Medium"/>
              <a:sym typeface="Open Sans Medium"/>
            </a:endParaRPr>
          </a:p>
        </p:txBody>
      </p:sp>
      <p:sp>
        <p:nvSpPr>
          <p:cNvPr id="91" name="Google Shape;91;p20"/>
          <p:cNvSpPr txBox="1"/>
          <p:nvPr/>
        </p:nvSpPr>
        <p:spPr>
          <a:xfrm>
            <a:off x="2877800" y="1453550"/>
            <a:ext cx="6008100" cy="33912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1000"/>
              </a:spcBef>
              <a:spcAft>
                <a:spcPts val="0"/>
              </a:spcAft>
              <a:buSzPts val="1900"/>
              <a:buFont typeface="Open Sans Medium"/>
              <a:buChar char="●"/>
            </a:pPr>
            <a:r>
              <a:rPr lang="en" sz="1900">
                <a:solidFill>
                  <a:schemeClr val="dk1"/>
                </a:solidFill>
                <a:latin typeface="Open Sans Medium"/>
                <a:ea typeface="Open Sans Medium"/>
                <a:cs typeface="Open Sans Medium"/>
                <a:sym typeface="Open Sans Medium"/>
              </a:rPr>
              <a:t>You accepted </a:t>
            </a:r>
            <a:r>
              <a:rPr lang="en" sz="1900" u="sng">
                <a:solidFill>
                  <a:schemeClr val="hlink"/>
                </a:solidFill>
                <a:latin typeface="Open Sans Medium"/>
                <a:ea typeface="Open Sans Medium"/>
                <a:cs typeface="Open Sans Medium"/>
                <a:sym typeface="Open Sans Medium"/>
                <a:hlinkClick r:id="rId3"/>
              </a:rPr>
              <a:t>EACL's Code of Conduct</a:t>
            </a:r>
            <a:endParaRPr sz="1900">
              <a:solidFill>
                <a:schemeClr val="dk1"/>
              </a:solidFill>
              <a:latin typeface="Open Sans Medium"/>
              <a:ea typeface="Open Sans Medium"/>
              <a:cs typeface="Open Sans Medium"/>
              <a:sym typeface="Open Sans Medium"/>
            </a:endParaRPr>
          </a:p>
          <a:p>
            <a:pPr indent="-349250" lvl="0" marL="457200" rtl="0" algn="l">
              <a:lnSpc>
                <a:spcPct val="150000"/>
              </a:lnSpc>
              <a:spcBef>
                <a:spcPts val="0"/>
              </a:spcBef>
              <a:spcAft>
                <a:spcPts val="0"/>
              </a:spcAft>
              <a:buSzPts val="1900"/>
              <a:buFont typeface="Open Sans Medium"/>
              <a:buChar char="●"/>
            </a:pPr>
            <a:r>
              <a:rPr lang="en" sz="1900">
                <a:solidFill>
                  <a:schemeClr val="dk1"/>
                </a:solidFill>
                <a:latin typeface="Open Sans Medium"/>
                <a:ea typeface="Open Sans Medium"/>
                <a:cs typeface="Open Sans Medium"/>
                <a:sym typeface="Open Sans Medium"/>
              </a:rPr>
              <a:t>Violations against those should be reported to </a:t>
            </a:r>
            <a:endParaRPr sz="1900">
              <a:solidFill>
                <a:schemeClr val="dk1"/>
              </a:solidFill>
              <a:latin typeface="Open Sans Medium"/>
              <a:ea typeface="Open Sans Medium"/>
              <a:cs typeface="Open Sans Medium"/>
              <a:sym typeface="Open Sans Medium"/>
            </a:endParaRPr>
          </a:p>
          <a:p>
            <a:pPr indent="-349250" lvl="1" marL="914400" rtl="0" algn="l">
              <a:lnSpc>
                <a:spcPct val="150000"/>
              </a:lnSpc>
              <a:spcBef>
                <a:spcPts val="0"/>
              </a:spcBef>
              <a:spcAft>
                <a:spcPts val="0"/>
              </a:spcAft>
              <a:buSzPts val="1900"/>
              <a:buFont typeface="Open Sans Medium"/>
              <a:buChar char="○"/>
            </a:pPr>
            <a:r>
              <a:rPr lang="en" sz="1900">
                <a:solidFill>
                  <a:schemeClr val="dk1"/>
                </a:solidFill>
                <a:latin typeface="Open Sans Medium"/>
                <a:ea typeface="Open Sans Medium"/>
                <a:cs typeface="Open Sans Medium"/>
                <a:sym typeface="Open Sans Medium"/>
              </a:rPr>
              <a:t>the Professional Conduct Committee</a:t>
            </a:r>
            <a:endParaRPr sz="1900">
              <a:solidFill>
                <a:schemeClr val="dk1"/>
              </a:solidFill>
              <a:latin typeface="Open Sans Medium"/>
              <a:ea typeface="Open Sans Medium"/>
              <a:cs typeface="Open Sans Medium"/>
              <a:sym typeface="Open Sans Medium"/>
            </a:endParaRPr>
          </a:p>
          <a:p>
            <a:pPr indent="-349250" lvl="1" marL="914400" rtl="0" algn="l">
              <a:lnSpc>
                <a:spcPct val="150000"/>
              </a:lnSpc>
              <a:spcBef>
                <a:spcPts val="0"/>
              </a:spcBef>
              <a:spcAft>
                <a:spcPts val="0"/>
              </a:spcAft>
              <a:buSzPts val="1900"/>
              <a:buFont typeface="Open Sans Medium"/>
              <a:buChar char="○"/>
            </a:pPr>
            <a:r>
              <a:rPr lang="en" sz="1900">
                <a:solidFill>
                  <a:schemeClr val="dk1"/>
                </a:solidFill>
                <a:latin typeface="Open Sans Medium"/>
                <a:ea typeface="Open Sans Medium"/>
                <a:cs typeface="Open Sans Medium"/>
                <a:sym typeface="Open Sans Medium"/>
              </a:rPr>
              <a:t>or/and EACL exec board.</a:t>
            </a:r>
            <a:endParaRPr sz="1900">
              <a:solidFill>
                <a:srgbClr val="595959"/>
              </a:solidFill>
              <a:latin typeface="Open Sans Medium"/>
              <a:ea typeface="Open Sans Medium"/>
              <a:cs typeface="Open Sans Medium"/>
              <a:sym typeface="Open Sans Medium"/>
            </a:endParaRPr>
          </a:p>
        </p:txBody>
      </p:sp>
      <p:cxnSp>
        <p:nvCxnSpPr>
          <p:cNvPr id="92" name="Google Shape;92;p20"/>
          <p:cNvCxnSpPr/>
          <p:nvPr/>
        </p:nvCxnSpPr>
        <p:spPr>
          <a:xfrm>
            <a:off x="682000" y="2278717"/>
            <a:ext cx="1721400" cy="0"/>
          </a:xfrm>
          <a:prstGeom prst="straightConnector1">
            <a:avLst/>
          </a:prstGeom>
          <a:noFill/>
          <a:ln cap="flat" cmpd="sng" w="9525">
            <a:solidFill>
              <a:srgbClr val="595959"/>
            </a:solidFill>
            <a:prstDash val="solid"/>
            <a:round/>
            <a:headEnd len="med" w="med" type="none"/>
            <a:tailEnd len="med" w="med" type="none"/>
          </a:ln>
        </p:spPr>
      </p:cxnSp>
      <p:sp>
        <p:nvSpPr>
          <p:cNvPr id="93" name="Google Shape;93;p20"/>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idx="4294967295" type="body"/>
          </p:nvPr>
        </p:nvSpPr>
        <p:spPr>
          <a:xfrm>
            <a:off x="152400" y="1085850"/>
            <a:ext cx="8763000" cy="3740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9E9E9E"/>
              </a:buClr>
              <a:buSzPts val="1800"/>
              <a:buChar char="●"/>
            </a:pPr>
            <a:r>
              <a:rPr lang="en">
                <a:solidFill>
                  <a:srgbClr val="9E9E9E"/>
                </a:solidFill>
              </a:rPr>
              <a:t>Definitions</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The Question Behind</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Virtue Ethics </a:t>
            </a:r>
            <a:endParaRPr>
              <a:solidFill>
                <a:srgbClr val="9E9E9E"/>
              </a:solidFill>
            </a:endParaRPr>
          </a:p>
          <a:p>
            <a:pPr indent="-342900" lvl="0" marL="457200" rtl="0" algn="l">
              <a:lnSpc>
                <a:spcPct val="150000"/>
              </a:lnSpc>
              <a:spcBef>
                <a:spcPts val="0"/>
              </a:spcBef>
              <a:spcAft>
                <a:spcPts val="0"/>
              </a:spcAft>
              <a:buClr>
                <a:srgbClr val="0B5394"/>
              </a:buClr>
              <a:buSzPts val="1800"/>
              <a:buChar char="●"/>
            </a:pPr>
            <a:r>
              <a:rPr lang="en"/>
              <a:t>Deontological (duty) Ethics </a:t>
            </a:r>
            <a:endParaRPr/>
          </a:p>
          <a:p>
            <a:pPr indent="-317500" lvl="1" marL="914400" rtl="0" algn="l">
              <a:lnSpc>
                <a:spcPct val="150000"/>
              </a:lnSpc>
              <a:spcBef>
                <a:spcPts val="0"/>
              </a:spcBef>
              <a:spcAft>
                <a:spcPts val="0"/>
              </a:spcAft>
              <a:buSzPts val="1400"/>
              <a:buChar char="○"/>
            </a:pPr>
            <a:r>
              <a:rPr lang="en"/>
              <a:t>Origins</a:t>
            </a:r>
            <a:endParaRPr/>
          </a:p>
          <a:p>
            <a:pPr indent="-317500" lvl="1" marL="914400" rtl="0" algn="l">
              <a:lnSpc>
                <a:spcPct val="150000"/>
              </a:lnSpc>
              <a:spcBef>
                <a:spcPts val="0"/>
              </a:spcBef>
              <a:spcAft>
                <a:spcPts val="0"/>
              </a:spcAft>
              <a:buSzPts val="1400"/>
              <a:buChar char="○"/>
            </a:pPr>
            <a:r>
              <a:rPr lang="en"/>
              <a:t>Principles</a:t>
            </a:r>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Utilitarianism</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A Question of Time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To finish</a:t>
            </a:r>
            <a:endParaRPr>
              <a:solidFill>
                <a:srgbClr val="9E9E9E"/>
              </a:solidFill>
            </a:endParaRPr>
          </a:p>
        </p:txBody>
      </p:sp>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Agenda</a:t>
            </a:r>
            <a:endParaRPr>
              <a:solidFill>
                <a:srgbClr val="0B5394"/>
              </a:solidFill>
              <a:latin typeface="Open Sans"/>
              <a:ea typeface="Open Sans"/>
              <a:cs typeface="Open Sans"/>
              <a:sym typeface="Open Sans"/>
            </a:endParaRPr>
          </a:p>
        </p:txBody>
      </p:sp>
      <p:sp>
        <p:nvSpPr>
          <p:cNvPr id="236" name="Google Shape;23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Immanuel Kant </a:t>
            </a:r>
            <a:endParaRPr/>
          </a:p>
          <a:p>
            <a:pPr indent="0" lvl="0" marL="0" rtl="0" algn="l">
              <a:spcBef>
                <a:spcPts val="0"/>
              </a:spcBef>
              <a:spcAft>
                <a:spcPts val="0"/>
              </a:spcAft>
              <a:buNone/>
            </a:pPr>
            <a:r>
              <a:rPr lang="en"/>
              <a:t>(1724–1804)</a:t>
            </a:r>
            <a:endParaRPr/>
          </a:p>
        </p:txBody>
      </p:sp>
      <p:sp>
        <p:nvSpPr>
          <p:cNvPr id="242" name="Google Shape;24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t/>
            </a:r>
            <a:endParaRPr>
              <a:solidFill>
                <a:srgbClr val="990000"/>
              </a:solidFill>
            </a:endParaRPr>
          </a:p>
          <a:p>
            <a:pPr indent="0" lvl="0" marL="0" rtl="0" algn="l">
              <a:spcBef>
                <a:spcPts val="1200"/>
              </a:spcBef>
              <a:spcAft>
                <a:spcPts val="0"/>
              </a:spcAft>
              <a:buNone/>
            </a:pPr>
            <a:r>
              <a:t/>
            </a:r>
            <a:endParaRPr>
              <a:solidFill>
                <a:srgbClr val="990000"/>
              </a:solidFill>
            </a:endParaRPr>
          </a:p>
          <a:p>
            <a:pPr indent="0" lvl="0" marL="0" rtl="0" algn="l">
              <a:spcBef>
                <a:spcPts val="1200"/>
              </a:spcBef>
              <a:spcAft>
                <a:spcPts val="0"/>
              </a:spcAft>
              <a:buNone/>
            </a:pPr>
            <a:r>
              <a:t/>
            </a:r>
            <a:endParaRPr>
              <a:solidFill>
                <a:srgbClr val="990000"/>
              </a:solidFill>
            </a:endParaRPr>
          </a:p>
          <a:p>
            <a:pPr indent="0" lvl="0" marL="0" rtl="0" algn="l">
              <a:spcBef>
                <a:spcPts val="1200"/>
              </a:spcBef>
              <a:spcAft>
                <a:spcPts val="0"/>
              </a:spcAft>
              <a:buNone/>
            </a:pPr>
            <a:r>
              <a:t/>
            </a:r>
            <a:endParaRPr>
              <a:solidFill>
                <a:srgbClr val="990000"/>
              </a:solidFill>
            </a:endParaRPr>
          </a:p>
          <a:p>
            <a:pPr indent="0" lvl="0" marL="0" rtl="0" algn="l">
              <a:spcBef>
                <a:spcPts val="1200"/>
              </a:spcBef>
              <a:spcAft>
                <a:spcPts val="0"/>
              </a:spcAft>
              <a:buNone/>
            </a:pPr>
            <a:r>
              <a:t/>
            </a:r>
            <a:endParaRPr>
              <a:solidFill>
                <a:srgbClr val="990000"/>
              </a:solidFill>
            </a:endParaRPr>
          </a:p>
          <a:p>
            <a:pPr indent="0" lvl="0" marL="0" rtl="0" algn="l">
              <a:spcBef>
                <a:spcPts val="1200"/>
              </a:spcBef>
              <a:spcAft>
                <a:spcPts val="0"/>
              </a:spcAft>
              <a:buNone/>
            </a:pPr>
            <a:r>
              <a:rPr lang="en">
                <a:solidFill>
                  <a:srgbClr val="990000"/>
                </a:solidFill>
              </a:rPr>
              <a:t>Work on Ethics</a:t>
            </a:r>
            <a:endParaRPr>
              <a:solidFill>
                <a:srgbClr val="990000"/>
              </a:solidFill>
            </a:endParaRPr>
          </a:p>
          <a:p>
            <a:pPr indent="0" lvl="0" marL="0" rtl="0" algn="l">
              <a:spcBef>
                <a:spcPts val="1200"/>
              </a:spcBef>
              <a:spcAft>
                <a:spcPts val="0"/>
              </a:spcAft>
              <a:buNone/>
            </a:pPr>
            <a:r>
              <a:rPr lang="en" u="sng">
                <a:solidFill>
                  <a:schemeClr val="hlink"/>
                </a:solidFill>
                <a:hlinkClick r:id="rId3"/>
              </a:rPr>
              <a:t>Critique of Pure Reason</a:t>
            </a:r>
            <a:endParaRPr>
              <a:solidFill>
                <a:srgbClr val="2A1B81"/>
              </a:solidFill>
            </a:endParaRPr>
          </a:p>
          <a:p>
            <a:pPr indent="0" lvl="0" marL="0" rtl="0" algn="l">
              <a:spcBef>
                <a:spcPts val="1200"/>
              </a:spcBef>
              <a:spcAft>
                <a:spcPts val="1200"/>
              </a:spcAft>
              <a:buNone/>
            </a:pPr>
            <a:r>
              <a:rPr lang="en" u="sng">
                <a:solidFill>
                  <a:schemeClr val="hlink"/>
                </a:solidFill>
                <a:hlinkClick r:id="rId4"/>
              </a:rPr>
              <a:t>Critique of Practical Reason</a:t>
            </a:r>
            <a:endParaRPr/>
          </a:p>
        </p:txBody>
      </p:sp>
      <p:sp>
        <p:nvSpPr>
          <p:cNvPr id="243" name="Google Shape;243;p39"/>
          <p:cNvSpPr txBox="1"/>
          <p:nvPr/>
        </p:nvSpPr>
        <p:spPr>
          <a:xfrm>
            <a:off x="52950" y="4618100"/>
            <a:ext cx="9046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u="sng">
                <a:solidFill>
                  <a:schemeClr val="hlink"/>
                </a:solidFill>
                <a:highlight>
                  <a:srgbClr val="FFFFFF"/>
                </a:highlight>
                <a:hlinkClick r:id="rId5"/>
              </a:rPr>
              <a:t>https://cpb-us-w2.wpmucdn.com/u.osu.edu/dist/5/25851/files/2017/09/kant-first-critique-cambridge-1m89prv.pdf</a:t>
            </a:r>
            <a:r>
              <a:rPr lang="en" sz="1200">
                <a:highlight>
                  <a:srgbClr val="FFFFFF"/>
                </a:highlight>
              </a:rPr>
              <a:t>  and </a:t>
            </a:r>
            <a:r>
              <a:rPr lang="en" sz="1200" u="sng">
                <a:solidFill>
                  <a:schemeClr val="hlink"/>
                </a:solidFill>
                <a:highlight>
                  <a:srgbClr val="FFFFFF"/>
                </a:highlight>
                <a:hlinkClick r:id="rId6"/>
              </a:rPr>
              <a:t>https://kantwesley.com/Kant/CritiqueOfPracticalReason.pdf</a:t>
            </a:r>
            <a:r>
              <a:rPr lang="en" sz="1200">
                <a:highlight>
                  <a:srgbClr val="FFFFFF"/>
                </a:highlight>
              </a:rPr>
              <a:t> </a:t>
            </a:r>
            <a:endParaRPr sz="1200">
              <a:highlight>
                <a:srgbClr val="FFFFFF"/>
              </a:highlight>
            </a:endParaRPr>
          </a:p>
        </p:txBody>
      </p:sp>
      <p:pic>
        <p:nvPicPr>
          <p:cNvPr id="244" name="Google Shape;244;p39"/>
          <p:cNvPicPr preferRelativeResize="0"/>
          <p:nvPr/>
        </p:nvPicPr>
        <p:blipFill>
          <a:blip r:embed="rId7">
            <a:alphaModFix/>
          </a:blip>
          <a:stretch>
            <a:fillRect/>
          </a:stretch>
        </p:blipFill>
        <p:spPr>
          <a:xfrm>
            <a:off x="3421750" y="445025"/>
            <a:ext cx="2308900" cy="3315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Imperative of the Practical Reason</a:t>
            </a:r>
            <a:endParaRPr/>
          </a:p>
        </p:txBody>
      </p:sp>
      <p:sp>
        <p:nvSpPr>
          <p:cNvPr id="250" name="Google Shape;25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
                <a:solidFill>
                  <a:schemeClr val="dk1"/>
                </a:solidFill>
                <a:highlight>
                  <a:srgbClr val="FFFFFF"/>
                </a:highlight>
              </a:rPr>
              <a:t>Inflexible order of nature → to be really </a:t>
            </a:r>
            <a:r>
              <a:rPr lang="en">
                <a:solidFill>
                  <a:srgbClr val="0000FF"/>
                </a:solidFill>
                <a:highlight>
                  <a:srgbClr val="FFFFFF"/>
                </a:highlight>
              </a:rPr>
              <a:t>free </a:t>
            </a:r>
            <a:r>
              <a:rPr lang="en">
                <a:solidFill>
                  <a:schemeClr val="dk1"/>
                </a:solidFill>
                <a:highlight>
                  <a:srgbClr val="FFFFFF"/>
                </a:highlight>
              </a:rPr>
              <a:t>I have to reason (practically) and act accordingly, without being the slave of my passions</a:t>
            </a:r>
            <a:endParaRPr>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submission to duty (internal law: wanting to do good) elevates us (perfectionism)</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test: universalization (care for others) </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t/>
            </a:r>
            <a:endParaRPr>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a:solidFill>
                  <a:schemeClr val="dk1"/>
                </a:solidFill>
                <a:highlight>
                  <a:srgbClr val="FFFFFF"/>
                </a:highlight>
              </a:rPr>
              <a:t>⇒ thinking in terms of the “right” action</a:t>
            </a:r>
            <a:endParaRPr>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Kant’s Ethics</a:t>
            </a:r>
            <a:endParaRPr/>
          </a:p>
        </p:txBody>
      </p:sp>
      <p:sp>
        <p:nvSpPr>
          <p:cNvPr id="256" name="Google Shape;25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t/>
            </a:r>
            <a:endParaRPr>
              <a:solidFill>
                <a:schemeClr val="dk1"/>
              </a:solidFill>
              <a:highlight>
                <a:srgbClr val="FFFFFF"/>
              </a:highlight>
            </a:endParaRPr>
          </a:p>
          <a:p>
            <a:pPr indent="0" lvl="0" marL="457200" rtl="0" algn="l">
              <a:spcBef>
                <a:spcPts val="1200"/>
              </a:spcBef>
              <a:spcAft>
                <a:spcPts val="0"/>
              </a:spcAft>
              <a:buNone/>
            </a:pPr>
            <a:r>
              <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Perfectionist: the human being should aim at being better</a:t>
            </a:r>
            <a:endParaRPr>
              <a:solidFill>
                <a:schemeClr val="dk1"/>
              </a:solidFill>
              <a:highlight>
                <a:srgbClr val="FFFFFF"/>
              </a:highlight>
            </a:endParaRPr>
          </a:p>
          <a:p>
            <a:pPr indent="0" lvl="0" marL="457200" rtl="0" algn="l">
              <a:spcBef>
                <a:spcPts val="1200"/>
              </a:spcBef>
              <a:spcAft>
                <a:spcPts val="0"/>
              </a:spcAft>
              <a:buNone/>
            </a:pPr>
            <a:r>
              <a:t/>
            </a:r>
            <a:endParaRPr>
              <a:solidFill>
                <a:schemeClr val="dk1"/>
              </a:solidFill>
              <a:highlight>
                <a:srgbClr val="FFFFFF"/>
              </a:highlight>
            </a:endParaRPr>
          </a:p>
          <a:p>
            <a:pPr indent="-342900" lvl="0" marL="457200" rtl="0" algn="l">
              <a:spcBef>
                <a:spcPts val="1200"/>
              </a:spcBef>
              <a:spcAft>
                <a:spcPts val="0"/>
              </a:spcAft>
              <a:buSzPts val="1800"/>
              <a:buChar char="●"/>
            </a:pPr>
            <a:r>
              <a:rPr lang="en">
                <a:solidFill>
                  <a:schemeClr val="dk1"/>
                </a:solidFill>
                <a:highlight>
                  <a:srgbClr val="FFFFFF"/>
                </a:highlight>
              </a:rPr>
              <a:t>Moral principle is a priori and </a:t>
            </a:r>
            <a:r>
              <a:rPr lang="en">
                <a:solidFill>
                  <a:srgbClr val="0000FF"/>
                </a:solidFill>
                <a:highlight>
                  <a:srgbClr val="FFFFFF"/>
                </a:highlight>
              </a:rPr>
              <a:t>absolute </a:t>
            </a:r>
            <a:r>
              <a:rPr lang="en">
                <a:solidFill>
                  <a:schemeClr val="dk1"/>
                </a:solidFill>
                <a:highlight>
                  <a:srgbClr val="FFFFFF"/>
                </a:highlight>
              </a:rPr>
              <a:t>(“you shall not kill/steal”)</a:t>
            </a:r>
            <a:endParaRPr>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Contemporary Deontological Ethics</a:t>
            </a:r>
            <a:endParaRPr/>
          </a:p>
        </p:txBody>
      </p:sp>
      <p:sp>
        <p:nvSpPr>
          <p:cNvPr id="262" name="Google Shape;26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chemeClr val="dk1"/>
                </a:solidFill>
                <a:highlight>
                  <a:srgbClr val="FFFFFF"/>
                </a:highlight>
              </a:rPr>
              <a:t>Opening towards two dimensions:</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Jürgen Habermas (1929–): open to other people (intra-generational ethics)</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discourse ethics: a respectful, symmetric, </a:t>
            </a:r>
            <a:br>
              <a:rPr lang="en">
                <a:solidFill>
                  <a:schemeClr val="dk1"/>
                </a:solidFill>
                <a:highlight>
                  <a:srgbClr val="FFFFFF"/>
                </a:highlight>
              </a:rPr>
            </a:br>
            <a:r>
              <a:rPr lang="en">
                <a:solidFill>
                  <a:schemeClr val="dk1"/>
                </a:solidFill>
                <a:highlight>
                  <a:srgbClr val="FFFFFF"/>
                </a:highlight>
              </a:rPr>
              <a:t>authentic discussion with all concerned will generate the best solution</a:t>
            </a:r>
            <a:endParaRPr>
              <a:solidFill>
                <a:schemeClr val="dk1"/>
              </a:solidFill>
              <a:highlight>
                <a:srgbClr val="FFFFFF"/>
              </a:highlight>
            </a:endParaRPr>
          </a:p>
          <a:p>
            <a:pPr indent="0" lvl="0" marL="457200" rtl="0" algn="l">
              <a:spcBef>
                <a:spcPts val="1200"/>
              </a:spcBef>
              <a:spcAft>
                <a:spcPts val="0"/>
              </a:spcAft>
              <a:buNone/>
            </a:pPr>
            <a:r>
              <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Hans Jonas (1903–1993): open to other generations (inter-generational ethics)</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ethics of responsibility: preserve what is fragile and vulnerable </a:t>
            </a:r>
            <a:endParaRPr>
              <a:solidFill>
                <a:schemeClr val="dk1"/>
              </a:solidFill>
              <a:highlight>
                <a:srgbClr val="FFFFFF"/>
              </a:highlight>
            </a:endParaRPr>
          </a:p>
          <a:p>
            <a:pPr indent="0" lvl="0" marL="914400" rtl="0" algn="l">
              <a:spcBef>
                <a:spcPts val="1200"/>
              </a:spcBef>
              <a:spcAft>
                <a:spcPts val="0"/>
              </a:spcAft>
              <a:buNone/>
            </a:pPr>
            <a:r>
              <a:rPr lang="en" sz="1400">
                <a:solidFill>
                  <a:srgbClr val="990000"/>
                </a:solidFill>
                <a:highlight>
                  <a:srgbClr val="FFFFFF"/>
                </a:highlight>
              </a:rPr>
              <a:t>→ </a:t>
            </a:r>
            <a:r>
              <a:rPr lang="en" sz="1400">
                <a:solidFill>
                  <a:schemeClr val="dk1"/>
                </a:solidFill>
                <a:highlight>
                  <a:srgbClr val="FFFFFF"/>
                </a:highlight>
              </a:rPr>
              <a:t>precautionary principle</a:t>
            </a:r>
            <a:endParaRPr sz="1400">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idx="4294967295" type="body"/>
          </p:nvPr>
        </p:nvSpPr>
        <p:spPr>
          <a:xfrm>
            <a:off x="152400" y="1085850"/>
            <a:ext cx="8763000" cy="3740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9E9E9E"/>
              </a:buClr>
              <a:buSzPts val="1800"/>
              <a:buChar char="●"/>
            </a:pPr>
            <a:r>
              <a:rPr lang="en">
                <a:solidFill>
                  <a:srgbClr val="9E9E9E"/>
                </a:solidFill>
              </a:rPr>
              <a:t>Definitions</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The Question Behind</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Virtue Ethics </a:t>
            </a:r>
            <a:endParaRPr>
              <a:solidFill>
                <a:srgbClr val="9E9E9E"/>
              </a:solidFill>
            </a:endParaRPr>
          </a:p>
          <a:p>
            <a:pPr indent="-342900" lvl="0" marL="457200" rtl="0" algn="l">
              <a:lnSpc>
                <a:spcPct val="150000"/>
              </a:lnSpc>
              <a:spcBef>
                <a:spcPts val="0"/>
              </a:spcBef>
              <a:spcAft>
                <a:spcPts val="0"/>
              </a:spcAft>
              <a:buClr>
                <a:srgbClr val="9E9E9E"/>
              </a:buClr>
              <a:buSzPts val="1800"/>
              <a:buChar char="●"/>
            </a:pPr>
            <a:r>
              <a:rPr lang="en">
                <a:solidFill>
                  <a:srgbClr val="9E9E9E"/>
                </a:solidFill>
              </a:rPr>
              <a:t>Deontological (duty) Ethics</a:t>
            </a:r>
            <a:endParaRPr>
              <a:solidFill>
                <a:srgbClr val="9E9E9E"/>
              </a:solidFill>
            </a:endParaRPr>
          </a:p>
          <a:p>
            <a:pPr indent="-342900" lvl="0" marL="457200" rtl="0" algn="l">
              <a:lnSpc>
                <a:spcPct val="150000"/>
              </a:lnSpc>
              <a:spcBef>
                <a:spcPts val="0"/>
              </a:spcBef>
              <a:spcAft>
                <a:spcPts val="0"/>
              </a:spcAft>
              <a:buClr>
                <a:srgbClr val="0B5394"/>
              </a:buClr>
              <a:buSzPts val="1800"/>
              <a:buChar char="●"/>
            </a:pPr>
            <a:r>
              <a:rPr lang="en"/>
              <a:t>Utilitarianism</a:t>
            </a:r>
            <a:endParaRPr/>
          </a:p>
          <a:p>
            <a:pPr indent="-317500" lvl="1" marL="914400" rtl="0" algn="l">
              <a:lnSpc>
                <a:spcPct val="150000"/>
              </a:lnSpc>
              <a:spcBef>
                <a:spcPts val="0"/>
              </a:spcBef>
              <a:spcAft>
                <a:spcPts val="0"/>
              </a:spcAft>
              <a:buSzPts val="1400"/>
              <a:buChar char="○"/>
            </a:pPr>
            <a:r>
              <a:rPr lang="en"/>
              <a:t>Origins</a:t>
            </a:r>
            <a:endParaRPr/>
          </a:p>
          <a:p>
            <a:pPr indent="-317500" lvl="1" marL="914400" rtl="0" algn="l">
              <a:lnSpc>
                <a:spcPct val="150000"/>
              </a:lnSpc>
              <a:spcBef>
                <a:spcPts val="0"/>
              </a:spcBef>
              <a:spcAft>
                <a:spcPts val="0"/>
              </a:spcAft>
              <a:buSzPts val="1400"/>
              <a:buChar char="○"/>
            </a:pPr>
            <a:r>
              <a:rPr lang="en"/>
              <a:t>Principles</a:t>
            </a:r>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A Question of Time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To finish</a:t>
            </a:r>
            <a:endParaRPr>
              <a:solidFill>
                <a:srgbClr val="9E9E9E"/>
              </a:solidFill>
            </a:endParaRPr>
          </a:p>
        </p:txBody>
      </p:sp>
      <p:sp>
        <p:nvSpPr>
          <p:cNvPr id="268" name="Google Shape;26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Agenda</a:t>
            </a:r>
            <a:endParaRPr>
              <a:solidFill>
                <a:srgbClr val="0B5394"/>
              </a:solidFill>
              <a:latin typeface="Open Sans"/>
              <a:ea typeface="Open Sans"/>
              <a:cs typeface="Open Sans"/>
              <a:sym typeface="Open Sans"/>
            </a:endParaRPr>
          </a:p>
        </p:txBody>
      </p:sp>
      <p:sp>
        <p:nvSpPr>
          <p:cNvPr id="269" name="Google Shape;26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45025"/>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120"/>
              <a:t>Jeremy Bentham </a:t>
            </a:r>
            <a:br>
              <a:rPr lang="en" sz="2120"/>
            </a:br>
            <a:r>
              <a:rPr lang="en" sz="2120"/>
              <a:t>(1748–1832)</a:t>
            </a:r>
            <a:endParaRPr sz="2120"/>
          </a:p>
        </p:txBody>
      </p:sp>
      <p:sp>
        <p:nvSpPr>
          <p:cNvPr id="275" name="Google Shape;275;p44"/>
          <p:cNvSpPr txBox="1"/>
          <p:nvPr>
            <p:ph idx="1" type="body"/>
          </p:nvPr>
        </p:nvSpPr>
        <p:spPr>
          <a:xfrm>
            <a:off x="311700" y="2891800"/>
            <a:ext cx="4380000" cy="1839300"/>
          </a:xfrm>
          <a:prstGeom prst="rect">
            <a:avLst/>
          </a:prstGeom>
        </p:spPr>
        <p:txBody>
          <a:bodyPr anchorCtr="0" anchor="t" bIns="91425" lIns="91425" spcFirstLastPara="1" rIns="91425" wrap="square" tIns="91425">
            <a:noAutofit/>
          </a:bodyPr>
          <a:lstStyle/>
          <a:p>
            <a:pPr indent="0" lvl="0" marL="0" rtl="0" algn="r">
              <a:spcBef>
                <a:spcPts val="1200"/>
              </a:spcBef>
              <a:spcAft>
                <a:spcPts val="0"/>
              </a:spcAft>
              <a:buNone/>
            </a:pPr>
            <a:r>
              <a:rPr lang="en" sz="1200">
                <a:solidFill>
                  <a:schemeClr val="dk1"/>
                </a:solidFill>
                <a:highlight>
                  <a:srgbClr val="FFFFFF"/>
                </a:highlight>
              </a:rPr>
              <a:t>  Henry William Pickersgill</a:t>
            </a:r>
            <a:br>
              <a:rPr lang="en" sz="1200">
                <a:solidFill>
                  <a:schemeClr val="dk1"/>
                </a:solidFill>
                <a:highlight>
                  <a:srgbClr val="FFFFFF"/>
                </a:highlight>
              </a:rPr>
            </a:br>
            <a:endParaRPr sz="1200">
              <a:solidFill>
                <a:schemeClr val="dk1"/>
              </a:solidFill>
              <a:highlight>
                <a:srgbClr val="FFFFFF"/>
              </a:highlight>
            </a:endParaRPr>
          </a:p>
          <a:p>
            <a:pPr indent="0" lvl="0" marL="0" rtl="0" algn="l">
              <a:spcBef>
                <a:spcPts val="1200"/>
              </a:spcBef>
              <a:spcAft>
                <a:spcPts val="1200"/>
              </a:spcAft>
              <a:buNone/>
            </a:pPr>
            <a:r>
              <a:rPr lang="en" sz="1800">
                <a:solidFill>
                  <a:srgbClr val="990000"/>
                </a:solidFill>
              </a:rPr>
              <a:t>Work on Ethics</a:t>
            </a:r>
            <a:br>
              <a:rPr lang="en" sz="1800">
                <a:solidFill>
                  <a:srgbClr val="990000"/>
                </a:solidFill>
              </a:rPr>
            </a:br>
            <a:r>
              <a:rPr lang="en" sz="1800" u="sng">
                <a:solidFill>
                  <a:schemeClr val="hlink"/>
                </a:solidFill>
                <a:hlinkClick r:id="rId3"/>
              </a:rPr>
              <a:t>The Principles of Morals and Legislation</a:t>
            </a:r>
            <a:endParaRPr sz="1800">
              <a:solidFill>
                <a:srgbClr val="990000"/>
              </a:solidFill>
            </a:endParaRPr>
          </a:p>
        </p:txBody>
      </p:sp>
      <p:sp>
        <p:nvSpPr>
          <p:cNvPr id="276" name="Google Shape;276;p44"/>
          <p:cNvSpPr txBox="1"/>
          <p:nvPr>
            <p:ph idx="2" type="body"/>
          </p:nvPr>
        </p:nvSpPr>
        <p:spPr>
          <a:xfrm>
            <a:off x="4832400" y="2891800"/>
            <a:ext cx="3999900" cy="1920900"/>
          </a:xfrm>
          <a:prstGeom prst="rect">
            <a:avLst/>
          </a:prstGeom>
        </p:spPr>
        <p:txBody>
          <a:bodyPr anchorCtr="0" anchor="t" bIns="91425" lIns="91425" spcFirstLastPara="1" rIns="91425" wrap="square" tIns="91425">
            <a:normAutofit/>
          </a:bodyPr>
          <a:lstStyle/>
          <a:p>
            <a:pPr indent="0" lvl="0" marL="0" rtl="0" algn="r">
              <a:spcBef>
                <a:spcPts val="1200"/>
              </a:spcBef>
              <a:spcAft>
                <a:spcPts val="0"/>
              </a:spcAft>
              <a:buClr>
                <a:schemeClr val="dk1"/>
              </a:buClr>
              <a:buSzPts val="1100"/>
              <a:buFont typeface="Arial"/>
              <a:buNone/>
            </a:pPr>
            <a:r>
              <a:rPr lang="en" sz="1200">
                <a:solidFill>
                  <a:schemeClr val="dk1"/>
                </a:solidFill>
                <a:highlight>
                  <a:srgbClr val="FFFFFF"/>
                </a:highlight>
              </a:rPr>
              <a:t>London Stereoscopic Company</a:t>
            </a:r>
            <a:br>
              <a:rPr lang="en" sz="1200">
                <a:solidFill>
                  <a:schemeClr val="dk1"/>
                </a:solidFill>
                <a:highlight>
                  <a:srgbClr val="FFFFFF"/>
                </a:highlight>
              </a:rPr>
            </a:br>
            <a:r>
              <a:rPr lang="en" sz="1200">
                <a:solidFill>
                  <a:schemeClr val="dk1"/>
                </a:solidFill>
                <a:highlight>
                  <a:srgbClr val="FFFFFF"/>
                </a:highlight>
              </a:rPr>
              <a:t> - Hulton Archive</a:t>
            </a:r>
            <a:endParaRPr sz="12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800">
                <a:solidFill>
                  <a:srgbClr val="990000"/>
                </a:solidFill>
              </a:rPr>
              <a:t>Work on Ethics</a:t>
            </a:r>
            <a:br>
              <a:rPr lang="en" sz="1800">
                <a:solidFill>
                  <a:srgbClr val="990000"/>
                </a:solidFill>
              </a:rPr>
            </a:br>
            <a:r>
              <a:rPr lang="en" sz="1800">
                <a:solidFill>
                  <a:srgbClr val="2A1B81"/>
                </a:solidFill>
              </a:rPr>
              <a:t>Essay on </a:t>
            </a:r>
            <a:r>
              <a:rPr lang="en" sz="1800" u="sng">
                <a:solidFill>
                  <a:schemeClr val="hlink"/>
                </a:solidFill>
                <a:hlinkClick r:id="rId4"/>
              </a:rPr>
              <a:t>Bentham</a:t>
            </a:r>
            <a:endParaRPr sz="600">
              <a:solidFill>
                <a:schemeClr val="dk1"/>
              </a:solidFill>
              <a:highlight>
                <a:srgbClr val="FFFFFF"/>
              </a:highlight>
            </a:endParaRPr>
          </a:p>
          <a:p>
            <a:pPr indent="0" lvl="0" marL="0" rtl="0" algn="ctr">
              <a:spcBef>
                <a:spcPts val="1200"/>
              </a:spcBef>
              <a:spcAft>
                <a:spcPts val="1200"/>
              </a:spcAft>
              <a:buNone/>
            </a:pPr>
            <a:r>
              <a:t/>
            </a:r>
            <a:endParaRPr/>
          </a:p>
        </p:txBody>
      </p:sp>
      <p:sp>
        <p:nvSpPr>
          <p:cNvPr id="277" name="Google Shape;277;p44"/>
          <p:cNvSpPr txBox="1"/>
          <p:nvPr>
            <p:ph type="title"/>
          </p:nvPr>
        </p:nvSpPr>
        <p:spPr>
          <a:xfrm>
            <a:off x="4832400" y="445025"/>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John Stuart Mill </a:t>
            </a:r>
            <a:br>
              <a:rPr lang="en" sz="2120"/>
            </a:br>
            <a:r>
              <a:rPr lang="en" sz="2120"/>
              <a:t>(1806–1873)</a:t>
            </a:r>
            <a:endParaRPr sz="2120"/>
          </a:p>
        </p:txBody>
      </p:sp>
      <p:pic>
        <p:nvPicPr>
          <p:cNvPr id="278" name="Google Shape;278;p44"/>
          <p:cNvPicPr preferRelativeResize="0"/>
          <p:nvPr/>
        </p:nvPicPr>
        <p:blipFill>
          <a:blip r:embed="rId5">
            <a:alphaModFix/>
          </a:blip>
          <a:stretch>
            <a:fillRect/>
          </a:stretch>
        </p:blipFill>
        <p:spPr>
          <a:xfrm>
            <a:off x="7015033" y="520350"/>
            <a:ext cx="1817266" cy="2270101"/>
          </a:xfrm>
          <a:prstGeom prst="rect">
            <a:avLst/>
          </a:prstGeom>
          <a:noFill/>
          <a:ln>
            <a:noFill/>
          </a:ln>
        </p:spPr>
      </p:pic>
      <p:pic>
        <p:nvPicPr>
          <p:cNvPr id="279" name="Google Shape;279;p44"/>
          <p:cNvPicPr preferRelativeResize="0"/>
          <p:nvPr/>
        </p:nvPicPr>
        <p:blipFill>
          <a:blip r:embed="rId6">
            <a:alphaModFix/>
          </a:blip>
          <a:stretch>
            <a:fillRect/>
          </a:stretch>
        </p:blipFill>
        <p:spPr>
          <a:xfrm>
            <a:off x="2734610" y="520350"/>
            <a:ext cx="1659964" cy="2270100"/>
          </a:xfrm>
          <a:prstGeom prst="rect">
            <a:avLst/>
          </a:prstGeom>
          <a:noFill/>
          <a:ln>
            <a:noFill/>
          </a:ln>
        </p:spPr>
      </p:pic>
      <p:sp>
        <p:nvSpPr>
          <p:cNvPr id="280" name="Google Shape;280;p44"/>
          <p:cNvSpPr txBox="1"/>
          <p:nvPr/>
        </p:nvSpPr>
        <p:spPr>
          <a:xfrm>
            <a:off x="52950" y="4618100"/>
            <a:ext cx="9046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u="sng">
                <a:solidFill>
                  <a:schemeClr val="hlink"/>
                </a:solidFill>
                <a:highlight>
                  <a:srgbClr val="FFFFFF"/>
                </a:highlight>
                <a:hlinkClick r:id="rId7"/>
              </a:rPr>
              <a:t>https://en.wikisource.org/wiki/An_Introduction_to_the_Principles_of_Morals_and_Legislation</a:t>
            </a:r>
            <a:r>
              <a:rPr lang="en" sz="1200">
                <a:highlight>
                  <a:srgbClr val="FFFFFF"/>
                </a:highlight>
              </a:rPr>
              <a:t> and </a:t>
            </a:r>
            <a:r>
              <a:rPr lang="en" sz="1200" u="sng">
                <a:solidFill>
                  <a:schemeClr val="hlink"/>
                </a:solidFill>
                <a:highlight>
                  <a:srgbClr val="FFFFFF"/>
                </a:highlight>
                <a:hlinkClick r:id="rId8"/>
              </a:rPr>
              <a:t>https://www.laits.utexas.edu/poltheory/jsmill/diss-disc/bentham/bentham.html</a:t>
            </a:r>
            <a:r>
              <a:rPr lang="en" sz="1200">
                <a:highlight>
                  <a:srgbClr val="FFFFFF"/>
                </a:highlight>
              </a:rPr>
              <a:t> </a:t>
            </a:r>
            <a:endParaRPr sz="1200">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Bentham’s Utilitarianism</a:t>
            </a:r>
            <a:endParaRPr/>
          </a:p>
        </p:txBody>
      </p:sp>
      <p:sp>
        <p:nvSpPr>
          <p:cNvPr id="286" name="Google Shape;286;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solidFill>
                  <a:schemeClr val="dk1"/>
                </a:solidFill>
                <a:highlight>
                  <a:srgbClr val="FFFFFF"/>
                </a:highlight>
              </a:rPr>
              <a:t>Scientific, truly altruistic, method:</a:t>
            </a:r>
            <a:endParaRPr>
              <a:solidFill>
                <a:schemeClr val="dk1"/>
              </a:solidFill>
              <a:highlight>
                <a:srgbClr val="FFFFFF"/>
              </a:highlight>
            </a:endParaRPr>
          </a:p>
          <a:p>
            <a:pPr indent="-342900" lvl="0" marL="457200" rtl="0" algn="l">
              <a:spcBef>
                <a:spcPts val="1200"/>
              </a:spcBef>
              <a:spcAft>
                <a:spcPts val="0"/>
              </a:spcAft>
              <a:buSzPts val="1800"/>
              <a:buChar char="●"/>
            </a:pPr>
            <a:r>
              <a:rPr lang="en">
                <a:solidFill>
                  <a:schemeClr val="dk1"/>
                </a:solidFill>
                <a:highlight>
                  <a:srgbClr val="FFFFFF"/>
                </a:highlight>
              </a:rPr>
              <a:t>observation of human behaviours: they want </a:t>
            </a:r>
            <a:r>
              <a:rPr lang="en">
                <a:solidFill>
                  <a:srgbClr val="0000FF"/>
                </a:solidFill>
                <a:highlight>
                  <a:srgbClr val="FFFFFF"/>
                </a:highlight>
              </a:rPr>
              <a:t>pleasure</a:t>
            </a:r>
            <a:endParaRPr>
              <a:solidFill>
                <a:srgbClr val="0000FF"/>
              </a:solidFill>
              <a:highlight>
                <a:srgbClr val="FFFFFF"/>
              </a:highlight>
            </a:endParaRPr>
          </a:p>
          <a:p>
            <a:pPr indent="-342900" lvl="0" marL="457200" rtl="0" algn="l">
              <a:spcBef>
                <a:spcPts val="0"/>
              </a:spcBef>
              <a:spcAft>
                <a:spcPts val="0"/>
              </a:spcAft>
              <a:buSzPts val="1800"/>
              <a:buChar char="●"/>
            </a:pPr>
            <a:r>
              <a:rPr lang="en">
                <a:solidFill>
                  <a:schemeClr val="dk1"/>
                </a:solidFill>
                <a:highlight>
                  <a:srgbClr val="FFFFFF"/>
                </a:highlight>
              </a:rPr>
              <a:t>counting positive and negative points (money) for each decision to be made</a:t>
            </a:r>
            <a:endParaRPr>
              <a:solidFill>
                <a:schemeClr val="dk1"/>
              </a:solidFill>
              <a:highlight>
                <a:srgbClr val="FFFFFF"/>
              </a:highlight>
            </a:endParaRPr>
          </a:p>
          <a:p>
            <a:pPr indent="-342900" lvl="0" marL="457200" rtl="0" algn="l">
              <a:spcBef>
                <a:spcPts val="0"/>
              </a:spcBef>
              <a:spcAft>
                <a:spcPts val="0"/>
              </a:spcAft>
              <a:buSzPts val="1800"/>
              <a:buChar char="●"/>
            </a:pPr>
            <a:r>
              <a:rPr lang="en">
                <a:solidFill>
                  <a:srgbClr val="0000FF"/>
                </a:solidFill>
                <a:highlight>
                  <a:srgbClr val="FFFFFF"/>
                </a:highlight>
              </a:rPr>
              <a:t>each person counts for 1 </a:t>
            </a:r>
            <a:br>
              <a:rPr lang="en">
                <a:solidFill>
                  <a:srgbClr val="0000FF"/>
                </a:solidFill>
                <a:highlight>
                  <a:srgbClr val="FFFFFF"/>
                </a:highlight>
              </a:rPr>
            </a:br>
            <a:r>
              <a:rPr lang="en">
                <a:solidFill>
                  <a:schemeClr val="dk1"/>
                </a:solidFill>
                <a:highlight>
                  <a:srgbClr val="FFFFFF"/>
                </a:highlight>
              </a:rPr>
              <a:t>(nobody matters more than others, even the agent)</a:t>
            </a:r>
            <a:endParaRPr>
              <a:solidFill>
                <a:schemeClr val="dk1"/>
              </a:solidFill>
              <a:highlight>
                <a:srgbClr val="FFFFFF"/>
              </a:highlight>
            </a:endParaRPr>
          </a:p>
          <a:p>
            <a:pPr indent="0" lvl="0" marL="0" rtl="0" algn="l">
              <a:spcBef>
                <a:spcPts val="1200"/>
              </a:spcBef>
              <a:spcAft>
                <a:spcPts val="0"/>
              </a:spcAft>
              <a:buNone/>
            </a:pPr>
            <a:r>
              <a:rPr lang="en">
                <a:solidFill>
                  <a:schemeClr val="dk1"/>
                </a:solidFill>
                <a:highlight>
                  <a:srgbClr val="FFFFFF"/>
                </a:highlight>
              </a:rPr>
              <a:t>⇒ maximize pleasure for a maximum of persons (beings) </a:t>
            </a:r>
            <a:endParaRPr>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a:solidFill>
                  <a:schemeClr val="dk1"/>
                </a:solidFill>
                <a:highlight>
                  <a:srgbClr val="FFFFFF"/>
                </a:highlight>
              </a:rPr>
              <a:t>⇒ </a:t>
            </a:r>
            <a:r>
              <a:rPr lang="en">
                <a:solidFill>
                  <a:srgbClr val="FF0000"/>
                </a:solidFill>
                <a:highlight>
                  <a:srgbClr val="FFFFFF"/>
                </a:highlight>
              </a:rPr>
              <a:t>no </a:t>
            </a:r>
            <a:r>
              <a:rPr lang="en">
                <a:solidFill>
                  <a:schemeClr val="dk1"/>
                </a:solidFill>
                <a:highlight>
                  <a:srgbClr val="FFFFFF"/>
                </a:highlight>
              </a:rPr>
              <a:t>perfectionism</a:t>
            </a:r>
            <a:endParaRPr>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a:solidFill>
                  <a:schemeClr val="dk1"/>
                </a:solidFill>
                <a:highlight>
                  <a:srgbClr val="FFFFFF"/>
                </a:highlight>
              </a:rPr>
              <a:t>⇒ thinking in terms of the consequences of an action</a:t>
            </a:r>
            <a:endParaRPr>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Mill’s Utilitarianism</a:t>
            </a:r>
            <a:endParaRPr/>
          </a:p>
        </p:txBody>
      </p:sp>
      <p:sp>
        <p:nvSpPr>
          <p:cNvPr id="292" name="Google Shape;29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a:solidFill>
                <a:schemeClr val="dk1"/>
              </a:solidFill>
              <a:highlight>
                <a:srgbClr val="FFFFFF"/>
              </a:highlight>
            </a:endParaRPr>
          </a:p>
          <a:p>
            <a:pPr indent="0" lvl="0" marL="0" rtl="0" algn="l">
              <a:spcBef>
                <a:spcPts val="1200"/>
              </a:spcBef>
              <a:spcAft>
                <a:spcPts val="0"/>
              </a:spcAft>
              <a:buNone/>
            </a:pPr>
            <a:r>
              <a:t/>
            </a:r>
            <a:endParaRPr>
              <a:solidFill>
                <a:schemeClr val="dk1"/>
              </a:solidFill>
              <a:highlight>
                <a:srgbClr val="FFFFFF"/>
              </a:highlight>
            </a:endParaRPr>
          </a:p>
          <a:p>
            <a:pPr indent="0" lvl="0" marL="0" rtl="0" algn="l">
              <a:spcBef>
                <a:spcPts val="1200"/>
              </a:spcBef>
              <a:spcAft>
                <a:spcPts val="0"/>
              </a:spcAft>
              <a:buNone/>
            </a:pPr>
            <a:r>
              <a:rPr lang="en">
                <a:solidFill>
                  <a:schemeClr val="dk1"/>
                </a:solidFill>
                <a:highlight>
                  <a:srgbClr val="FFFFFF"/>
                </a:highlight>
              </a:rPr>
              <a:t>Maximize </a:t>
            </a:r>
            <a:r>
              <a:rPr lang="en">
                <a:solidFill>
                  <a:srgbClr val="0000FF"/>
                </a:solidFill>
                <a:highlight>
                  <a:srgbClr val="FFFFFF"/>
                </a:highlight>
              </a:rPr>
              <a:t>happiness </a:t>
            </a:r>
            <a:r>
              <a:rPr lang="en">
                <a:solidFill>
                  <a:schemeClr val="dk1"/>
                </a:solidFill>
                <a:highlight>
                  <a:srgbClr val="FFFFFF"/>
                </a:highlight>
              </a:rPr>
              <a:t>(not pleasure)</a:t>
            </a:r>
            <a:endParaRPr>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br>
              <a:rPr lang="en">
                <a:solidFill>
                  <a:schemeClr val="dk1"/>
                </a:solidFill>
                <a:highlight>
                  <a:srgbClr val="FFFFFF"/>
                </a:highlight>
              </a:rPr>
            </a:br>
            <a:r>
              <a:rPr lang="en">
                <a:solidFill>
                  <a:schemeClr val="dk1"/>
                </a:solidFill>
                <a:highlight>
                  <a:srgbClr val="FFFFFF"/>
                </a:highlight>
              </a:rPr>
              <a:t>Adds </a:t>
            </a:r>
            <a:r>
              <a:rPr lang="en">
                <a:solidFill>
                  <a:srgbClr val="0000FF"/>
                </a:solidFill>
                <a:highlight>
                  <a:srgbClr val="FFFFFF"/>
                </a:highlight>
              </a:rPr>
              <a:t>virtue </a:t>
            </a:r>
            <a:r>
              <a:rPr lang="en">
                <a:solidFill>
                  <a:schemeClr val="dk1"/>
                </a:solidFill>
                <a:highlight>
                  <a:srgbClr val="FFFFFF"/>
                </a:highlight>
              </a:rPr>
              <a:t>as part of happiness (hierarchy in pleasures)</a:t>
            </a:r>
            <a:endParaRPr>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Contemporary</a:t>
            </a:r>
            <a:r>
              <a:rPr lang="en"/>
              <a:t> Utilitarianism: Consequentialism</a:t>
            </a:r>
            <a:endParaRPr/>
          </a:p>
        </p:txBody>
      </p:sp>
      <p:sp>
        <p:nvSpPr>
          <p:cNvPr id="298" name="Google Shape;298;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solidFill>
                  <a:srgbClr val="0000FF"/>
                </a:solidFill>
                <a:highlight>
                  <a:srgbClr val="FFFFFF"/>
                </a:highlight>
              </a:rPr>
              <a:t>Only </a:t>
            </a:r>
            <a:r>
              <a:rPr lang="en">
                <a:solidFill>
                  <a:schemeClr val="dk1"/>
                </a:solidFill>
                <a:highlight>
                  <a:srgbClr val="FFFFFF"/>
                </a:highlight>
              </a:rPr>
              <a:t>consequences matter</a:t>
            </a:r>
            <a:br>
              <a:rPr lang="en">
                <a:solidFill>
                  <a:schemeClr val="dk1"/>
                </a:solidFill>
                <a:highlight>
                  <a:srgbClr val="FFFFFF"/>
                </a:highlight>
              </a:rPr>
            </a:br>
            <a:r>
              <a:rPr lang="en">
                <a:solidFill>
                  <a:schemeClr val="dk1"/>
                </a:solidFill>
                <a:highlight>
                  <a:srgbClr val="FFFFFF"/>
                </a:highlight>
              </a:rPr>
              <a:t>Criteria: satisfaction of preferences, well-being, still not moral</a:t>
            </a:r>
            <a:endParaRPr>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a:solidFill>
                  <a:srgbClr val="FF0000"/>
                </a:solidFill>
                <a:highlight>
                  <a:srgbClr val="FFFFFF"/>
                </a:highlight>
              </a:rPr>
              <a:t>But </a:t>
            </a:r>
            <a:r>
              <a:rPr lang="en">
                <a:solidFill>
                  <a:schemeClr val="dk1"/>
                </a:solidFill>
                <a:highlight>
                  <a:srgbClr val="FFFFFF"/>
                </a:highlight>
              </a:rPr>
              <a:t>no more calculus</a:t>
            </a:r>
            <a:br>
              <a:rPr lang="en">
                <a:solidFill>
                  <a:schemeClr val="dk1"/>
                </a:solidFill>
                <a:highlight>
                  <a:srgbClr val="FFFFFF"/>
                </a:highlight>
              </a:rPr>
            </a:br>
            <a:r>
              <a:rPr lang="en">
                <a:solidFill>
                  <a:schemeClr val="dk1"/>
                </a:solidFill>
                <a:highlight>
                  <a:srgbClr val="FFFFFF"/>
                </a:highlight>
              </a:rPr>
              <a:t>Which consequences matter?</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everybody counts for 1: problem (1 person can be killed to save more)</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average vs addition, negative?</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of each act, for the agent (if the agent kills 1 person, it has</a:t>
            </a:r>
            <a:br>
              <a:rPr lang="en">
                <a:solidFill>
                  <a:schemeClr val="dk1"/>
                </a:solidFill>
                <a:highlight>
                  <a:srgbClr val="FFFFFF"/>
                </a:highlight>
              </a:rPr>
            </a:br>
            <a:r>
              <a:rPr lang="en">
                <a:solidFill>
                  <a:schemeClr val="dk1"/>
                </a:solidFill>
                <a:highlight>
                  <a:srgbClr val="FFFFFF"/>
                </a:highlight>
              </a:rPr>
              <a:t>really negative effect on the agent)</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virtues with good consequences (virtue consequentialism)</a:t>
            </a:r>
            <a:endParaRPr>
              <a:solidFill>
                <a:schemeClr val="dk1"/>
              </a:solidFill>
              <a:highlight>
                <a:srgbClr val="FFFFFF"/>
              </a:highlight>
            </a:endParaRPr>
          </a:p>
          <a:p>
            <a:pPr indent="0" lvl="0" marL="0" rtl="0" algn="l">
              <a:spcBef>
                <a:spcPts val="1200"/>
              </a:spcBef>
              <a:spcAft>
                <a:spcPts val="1200"/>
              </a:spcAft>
              <a:buNone/>
            </a:pPr>
            <a:r>
              <a:t/>
            </a:r>
            <a:endParaRPr>
              <a:solidFill>
                <a:schemeClr val="dk1"/>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1"/>
          <p:cNvSpPr/>
          <p:nvPr/>
        </p:nvSpPr>
        <p:spPr>
          <a:xfrm>
            <a:off x="0" y="0"/>
            <a:ext cx="207600" cy="5143500"/>
          </a:xfrm>
          <a:prstGeom prst="rect">
            <a:avLst/>
          </a:prstGeom>
          <a:solidFill>
            <a:srgbClr val="0050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txBox="1"/>
          <p:nvPr/>
        </p:nvSpPr>
        <p:spPr>
          <a:xfrm>
            <a:off x="617700" y="575375"/>
            <a:ext cx="1450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rgbClr val="00506F"/>
                </a:solidFill>
                <a:latin typeface="Open Sans Medium"/>
                <a:ea typeface="Open Sans Medium"/>
                <a:cs typeface="Open Sans Medium"/>
                <a:sym typeface="Open Sans Medium"/>
              </a:rPr>
              <a:t>Who we are</a:t>
            </a:r>
            <a:endParaRPr sz="2900">
              <a:solidFill>
                <a:srgbClr val="00506F"/>
              </a:solidFill>
              <a:latin typeface="Open Sans Medium"/>
              <a:ea typeface="Open Sans Medium"/>
              <a:cs typeface="Open Sans Medium"/>
              <a:sym typeface="Open Sans Medium"/>
            </a:endParaRPr>
          </a:p>
        </p:txBody>
      </p:sp>
      <p:cxnSp>
        <p:nvCxnSpPr>
          <p:cNvPr id="100" name="Google Shape;100;p21"/>
          <p:cNvCxnSpPr/>
          <p:nvPr/>
        </p:nvCxnSpPr>
        <p:spPr>
          <a:xfrm>
            <a:off x="682000" y="1821517"/>
            <a:ext cx="1721400" cy="0"/>
          </a:xfrm>
          <a:prstGeom prst="straightConnector1">
            <a:avLst/>
          </a:prstGeom>
          <a:noFill/>
          <a:ln cap="flat" cmpd="sng" w="9525">
            <a:solidFill>
              <a:srgbClr val="595959"/>
            </a:solidFill>
            <a:prstDash val="solid"/>
            <a:round/>
            <a:headEnd len="med" w="med" type="none"/>
            <a:tailEnd len="med" w="med" type="none"/>
          </a:ln>
        </p:spPr>
      </p:cxnSp>
      <p:pic>
        <p:nvPicPr>
          <p:cNvPr id="101" name="Google Shape;101;p21"/>
          <p:cNvPicPr preferRelativeResize="0"/>
          <p:nvPr/>
        </p:nvPicPr>
        <p:blipFill rotWithShape="1">
          <a:blip r:embed="rId3">
            <a:alphaModFix/>
          </a:blip>
          <a:srcRect b="0" l="20975" r="17039" t="0"/>
          <a:stretch/>
        </p:blipFill>
        <p:spPr>
          <a:xfrm>
            <a:off x="855701" y="1998376"/>
            <a:ext cx="1450200" cy="1577305"/>
          </a:xfrm>
          <a:prstGeom prst="rect">
            <a:avLst/>
          </a:prstGeom>
          <a:noFill/>
          <a:ln>
            <a:noFill/>
          </a:ln>
        </p:spPr>
      </p:pic>
      <p:sp>
        <p:nvSpPr>
          <p:cNvPr id="102" name="Google Shape;102;p21"/>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
        <p:nvSpPr>
          <p:cNvPr id="103" name="Google Shape;103;p21"/>
          <p:cNvSpPr txBox="1"/>
          <p:nvPr/>
        </p:nvSpPr>
        <p:spPr>
          <a:xfrm>
            <a:off x="538025" y="3565200"/>
            <a:ext cx="1970700" cy="7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dk1"/>
                </a:solidFill>
                <a:latin typeface="Open Sans Medium"/>
                <a:ea typeface="Open Sans Medium"/>
                <a:cs typeface="Open Sans Medium"/>
                <a:sym typeface="Open Sans Medium"/>
              </a:rPr>
              <a:t>Luciana Benotti</a:t>
            </a:r>
            <a:endParaRPr sz="1700">
              <a:solidFill>
                <a:schemeClr val="dk1"/>
              </a:solidFill>
              <a:latin typeface="Open Sans Medium"/>
              <a:ea typeface="Open Sans Medium"/>
              <a:cs typeface="Open Sans Medium"/>
              <a:sym typeface="Open Sans Medium"/>
            </a:endParaRPr>
          </a:p>
          <a:p>
            <a:pPr indent="0" lvl="0" marL="0" rtl="0" algn="ctr">
              <a:lnSpc>
                <a:spcPct val="100000"/>
              </a:lnSpc>
              <a:spcBef>
                <a:spcPts val="0"/>
              </a:spcBef>
              <a:spcAft>
                <a:spcPts val="0"/>
              </a:spcAft>
              <a:buNone/>
            </a:pPr>
            <a:r>
              <a:rPr lang="en" sz="1700">
                <a:solidFill>
                  <a:schemeClr val="dk1"/>
                </a:solidFill>
                <a:latin typeface="Open Sans Medium"/>
                <a:ea typeface="Open Sans Medium"/>
                <a:cs typeface="Open Sans Medium"/>
                <a:sym typeface="Open Sans Medium"/>
              </a:rPr>
              <a:t>Universidad </a:t>
            </a:r>
            <a:endParaRPr sz="1700">
              <a:solidFill>
                <a:schemeClr val="dk1"/>
              </a:solidFill>
              <a:latin typeface="Open Sans Medium"/>
              <a:ea typeface="Open Sans Medium"/>
              <a:cs typeface="Open Sans Medium"/>
              <a:sym typeface="Open Sans Medium"/>
            </a:endParaRPr>
          </a:p>
          <a:p>
            <a:pPr indent="0" lvl="0" marL="0" rtl="0" algn="ctr">
              <a:lnSpc>
                <a:spcPct val="100000"/>
              </a:lnSpc>
              <a:spcBef>
                <a:spcPts val="0"/>
              </a:spcBef>
              <a:spcAft>
                <a:spcPts val="0"/>
              </a:spcAft>
              <a:buNone/>
            </a:pPr>
            <a:r>
              <a:rPr lang="en" sz="1700">
                <a:solidFill>
                  <a:schemeClr val="dk1"/>
                </a:solidFill>
                <a:latin typeface="Open Sans Medium"/>
                <a:ea typeface="Open Sans Medium"/>
                <a:cs typeface="Open Sans Medium"/>
                <a:sym typeface="Open Sans Medium"/>
              </a:rPr>
              <a:t>de Córdoba </a:t>
            </a:r>
            <a:endParaRPr sz="1700">
              <a:solidFill>
                <a:schemeClr val="dk1"/>
              </a:solidFill>
              <a:latin typeface="Open Sans Medium"/>
              <a:ea typeface="Open Sans Medium"/>
              <a:cs typeface="Open Sans Medium"/>
              <a:sym typeface="Open Sans Medium"/>
            </a:endParaRPr>
          </a:p>
          <a:p>
            <a:pPr indent="0" lvl="0" marL="0" rtl="0" algn="ctr">
              <a:lnSpc>
                <a:spcPct val="100000"/>
              </a:lnSpc>
              <a:spcBef>
                <a:spcPts val="0"/>
              </a:spcBef>
              <a:spcAft>
                <a:spcPts val="0"/>
              </a:spcAft>
              <a:buNone/>
            </a:pPr>
            <a:r>
              <a:rPr i="1" lang="en" sz="1700">
                <a:solidFill>
                  <a:schemeClr val="dk1"/>
                </a:solidFill>
                <a:latin typeface="Open Sans Medium"/>
                <a:ea typeface="Open Sans Medium"/>
                <a:cs typeface="Open Sans Medium"/>
                <a:sym typeface="Open Sans Medium"/>
              </a:rPr>
              <a:t>Argentina</a:t>
            </a:r>
            <a:endParaRPr i="1" sz="1700">
              <a:solidFill>
                <a:schemeClr val="dk1"/>
              </a:solidFill>
              <a:latin typeface="Open Sans Medium"/>
              <a:ea typeface="Open Sans Medium"/>
              <a:cs typeface="Open Sans Medium"/>
              <a:sym typeface="Open Sans Medium"/>
            </a:endParaRPr>
          </a:p>
        </p:txBody>
      </p:sp>
      <p:pic>
        <p:nvPicPr>
          <p:cNvPr id="104" name="Google Shape;104;p21"/>
          <p:cNvPicPr preferRelativeResize="0"/>
          <p:nvPr/>
        </p:nvPicPr>
        <p:blipFill rotWithShape="1">
          <a:blip r:embed="rId5">
            <a:alphaModFix/>
          </a:blip>
          <a:srcRect b="0" l="0" r="0" t="0"/>
          <a:stretch/>
        </p:blipFill>
        <p:spPr>
          <a:xfrm>
            <a:off x="3053775" y="1993900"/>
            <a:ext cx="1249329" cy="1577301"/>
          </a:xfrm>
          <a:prstGeom prst="rect">
            <a:avLst/>
          </a:prstGeom>
          <a:noFill/>
          <a:ln>
            <a:noFill/>
          </a:ln>
        </p:spPr>
      </p:pic>
      <p:pic>
        <p:nvPicPr>
          <p:cNvPr id="105" name="Google Shape;105;p21"/>
          <p:cNvPicPr preferRelativeResize="0"/>
          <p:nvPr/>
        </p:nvPicPr>
        <p:blipFill>
          <a:blip r:embed="rId6">
            <a:alphaModFix/>
          </a:blip>
          <a:stretch>
            <a:fillRect/>
          </a:stretch>
        </p:blipFill>
        <p:spPr>
          <a:xfrm>
            <a:off x="4891975" y="1998375"/>
            <a:ext cx="1547125" cy="1547125"/>
          </a:xfrm>
          <a:prstGeom prst="rect">
            <a:avLst/>
          </a:prstGeom>
          <a:noFill/>
          <a:ln>
            <a:noFill/>
          </a:ln>
        </p:spPr>
      </p:pic>
      <p:pic>
        <p:nvPicPr>
          <p:cNvPr id="106" name="Google Shape;106;p21"/>
          <p:cNvPicPr preferRelativeResize="0"/>
          <p:nvPr/>
        </p:nvPicPr>
        <p:blipFill rotWithShape="1">
          <a:blip r:embed="rId7">
            <a:alphaModFix/>
          </a:blip>
          <a:srcRect b="32414" l="17132" r="13614" t="0"/>
          <a:stretch/>
        </p:blipFill>
        <p:spPr>
          <a:xfrm>
            <a:off x="7054325" y="1925217"/>
            <a:ext cx="1547125" cy="1620282"/>
          </a:xfrm>
          <a:prstGeom prst="rect">
            <a:avLst/>
          </a:prstGeom>
          <a:noFill/>
          <a:ln>
            <a:noFill/>
          </a:ln>
        </p:spPr>
      </p:pic>
      <p:sp>
        <p:nvSpPr>
          <p:cNvPr id="107" name="Google Shape;107;p21"/>
          <p:cNvSpPr txBox="1"/>
          <p:nvPr/>
        </p:nvSpPr>
        <p:spPr>
          <a:xfrm>
            <a:off x="2733450" y="3565200"/>
            <a:ext cx="2076300" cy="7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dk1"/>
                </a:solidFill>
                <a:latin typeface="Open Sans Medium"/>
                <a:ea typeface="Open Sans Medium"/>
                <a:cs typeface="Open Sans Medium"/>
                <a:sym typeface="Open Sans Medium"/>
              </a:rPr>
              <a:t>Karën Fort</a:t>
            </a:r>
            <a:endParaRPr sz="1700">
              <a:solidFill>
                <a:schemeClr val="dk1"/>
              </a:solidFill>
              <a:latin typeface="Open Sans Medium"/>
              <a:ea typeface="Open Sans Medium"/>
              <a:cs typeface="Open Sans Medium"/>
              <a:sym typeface="Open Sans Medium"/>
            </a:endParaRPr>
          </a:p>
          <a:p>
            <a:pPr indent="0" lvl="0" marL="0" rtl="0" algn="ctr">
              <a:lnSpc>
                <a:spcPct val="100000"/>
              </a:lnSpc>
              <a:spcBef>
                <a:spcPts val="0"/>
              </a:spcBef>
              <a:spcAft>
                <a:spcPts val="0"/>
              </a:spcAft>
              <a:buNone/>
            </a:pPr>
            <a:r>
              <a:rPr lang="en" sz="1700">
                <a:solidFill>
                  <a:schemeClr val="dk1"/>
                </a:solidFill>
                <a:latin typeface="Open Sans Medium"/>
                <a:ea typeface="Open Sans Medium"/>
                <a:cs typeface="Open Sans Medium"/>
                <a:sym typeface="Open Sans Medium"/>
              </a:rPr>
              <a:t>Sorbonne Université</a:t>
            </a:r>
            <a:r>
              <a:rPr lang="en" sz="1700">
                <a:solidFill>
                  <a:schemeClr val="dk1"/>
                </a:solidFill>
                <a:latin typeface="Open Sans Medium"/>
                <a:ea typeface="Open Sans Medium"/>
                <a:cs typeface="Open Sans Medium"/>
                <a:sym typeface="Open Sans Medium"/>
              </a:rPr>
              <a:t> </a:t>
            </a:r>
            <a:endParaRPr sz="1700">
              <a:solidFill>
                <a:schemeClr val="dk1"/>
              </a:solidFill>
              <a:latin typeface="Open Sans Medium"/>
              <a:ea typeface="Open Sans Medium"/>
              <a:cs typeface="Open Sans Medium"/>
              <a:sym typeface="Open Sans Medium"/>
            </a:endParaRPr>
          </a:p>
          <a:p>
            <a:pPr indent="0" lvl="0" marL="0" rtl="0" algn="ctr">
              <a:lnSpc>
                <a:spcPct val="100000"/>
              </a:lnSpc>
              <a:spcBef>
                <a:spcPts val="0"/>
              </a:spcBef>
              <a:spcAft>
                <a:spcPts val="0"/>
              </a:spcAft>
              <a:buNone/>
            </a:pPr>
            <a:r>
              <a:rPr i="1" lang="en" sz="1700">
                <a:solidFill>
                  <a:schemeClr val="dk1"/>
                </a:solidFill>
                <a:latin typeface="Open Sans Medium"/>
                <a:ea typeface="Open Sans Medium"/>
                <a:cs typeface="Open Sans Medium"/>
                <a:sym typeface="Open Sans Medium"/>
              </a:rPr>
              <a:t>France</a:t>
            </a:r>
            <a:endParaRPr i="1" sz="1700">
              <a:solidFill>
                <a:schemeClr val="dk1"/>
              </a:solidFill>
              <a:latin typeface="Open Sans Medium"/>
              <a:ea typeface="Open Sans Medium"/>
              <a:cs typeface="Open Sans Medium"/>
              <a:sym typeface="Open Sans Medium"/>
            </a:endParaRPr>
          </a:p>
        </p:txBody>
      </p:sp>
      <p:sp>
        <p:nvSpPr>
          <p:cNvPr id="108" name="Google Shape;108;p21"/>
          <p:cNvSpPr txBox="1"/>
          <p:nvPr/>
        </p:nvSpPr>
        <p:spPr>
          <a:xfrm>
            <a:off x="4489925" y="3565200"/>
            <a:ext cx="2406300" cy="7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dk1"/>
                </a:solidFill>
                <a:latin typeface="Open Sans Medium"/>
                <a:ea typeface="Open Sans Medium"/>
                <a:cs typeface="Open Sans Medium"/>
                <a:sym typeface="Open Sans Medium"/>
              </a:rPr>
              <a:t>Min-Yen Kan</a:t>
            </a:r>
            <a:endParaRPr sz="1700">
              <a:solidFill>
                <a:schemeClr val="dk1"/>
              </a:solidFill>
              <a:latin typeface="Open Sans Medium"/>
              <a:ea typeface="Open Sans Medium"/>
              <a:cs typeface="Open Sans Medium"/>
              <a:sym typeface="Open Sans Medium"/>
            </a:endParaRPr>
          </a:p>
          <a:p>
            <a:pPr indent="0" lvl="0" marL="0" rtl="0" algn="ctr">
              <a:lnSpc>
                <a:spcPct val="100000"/>
              </a:lnSpc>
              <a:spcBef>
                <a:spcPts val="0"/>
              </a:spcBef>
              <a:spcAft>
                <a:spcPts val="0"/>
              </a:spcAft>
              <a:buNone/>
            </a:pPr>
            <a:r>
              <a:rPr lang="en" sz="1700">
                <a:solidFill>
                  <a:schemeClr val="dk1"/>
                </a:solidFill>
                <a:latin typeface="Open Sans Medium"/>
                <a:ea typeface="Open Sans Medium"/>
                <a:cs typeface="Open Sans Medium"/>
                <a:sym typeface="Open Sans Medium"/>
              </a:rPr>
              <a:t>University of Singapore</a:t>
            </a:r>
            <a:r>
              <a:rPr lang="en" sz="1700">
                <a:solidFill>
                  <a:schemeClr val="dk1"/>
                </a:solidFill>
                <a:latin typeface="Open Sans Medium"/>
                <a:ea typeface="Open Sans Medium"/>
                <a:cs typeface="Open Sans Medium"/>
                <a:sym typeface="Open Sans Medium"/>
              </a:rPr>
              <a:t> </a:t>
            </a:r>
            <a:endParaRPr sz="1700">
              <a:solidFill>
                <a:schemeClr val="dk1"/>
              </a:solidFill>
              <a:latin typeface="Open Sans Medium"/>
              <a:ea typeface="Open Sans Medium"/>
              <a:cs typeface="Open Sans Medium"/>
              <a:sym typeface="Open Sans Medium"/>
            </a:endParaRPr>
          </a:p>
          <a:p>
            <a:pPr indent="0" lvl="0" marL="0" rtl="0" algn="ctr">
              <a:lnSpc>
                <a:spcPct val="100000"/>
              </a:lnSpc>
              <a:spcBef>
                <a:spcPts val="0"/>
              </a:spcBef>
              <a:spcAft>
                <a:spcPts val="0"/>
              </a:spcAft>
              <a:buNone/>
            </a:pPr>
            <a:r>
              <a:rPr i="1" lang="en" sz="1700">
                <a:solidFill>
                  <a:schemeClr val="dk1"/>
                </a:solidFill>
                <a:latin typeface="Open Sans Medium"/>
                <a:ea typeface="Open Sans Medium"/>
                <a:cs typeface="Open Sans Medium"/>
                <a:sym typeface="Open Sans Medium"/>
              </a:rPr>
              <a:t>Singapore</a:t>
            </a:r>
            <a:endParaRPr i="1" sz="1700">
              <a:solidFill>
                <a:schemeClr val="dk1"/>
              </a:solidFill>
              <a:latin typeface="Open Sans Medium"/>
              <a:ea typeface="Open Sans Medium"/>
              <a:cs typeface="Open Sans Medium"/>
              <a:sym typeface="Open Sans Medium"/>
            </a:endParaRPr>
          </a:p>
        </p:txBody>
      </p:sp>
      <p:sp>
        <p:nvSpPr>
          <p:cNvPr id="109" name="Google Shape;109;p21"/>
          <p:cNvSpPr txBox="1"/>
          <p:nvPr/>
        </p:nvSpPr>
        <p:spPr>
          <a:xfrm>
            <a:off x="6623525" y="3565200"/>
            <a:ext cx="2406300" cy="7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dk1"/>
                </a:solidFill>
                <a:latin typeface="Open Sans Medium"/>
                <a:ea typeface="Open Sans Medium"/>
                <a:cs typeface="Open Sans Medium"/>
                <a:sym typeface="Open Sans Medium"/>
              </a:rPr>
              <a:t>Yulia Tsvetkov</a:t>
            </a:r>
            <a:endParaRPr sz="1700">
              <a:solidFill>
                <a:schemeClr val="dk1"/>
              </a:solidFill>
              <a:latin typeface="Open Sans Medium"/>
              <a:ea typeface="Open Sans Medium"/>
              <a:cs typeface="Open Sans Medium"/>
              <a:sym typeface="Open Sans Medium"/>
            </a:endParaRPr>
          </a:p>
          <a:p>
            <a:pPr indent="0" lvl="0" marL="0" rtl="0" algn="ctr">
              <a:lnSpc>
                <a:spcPct val="100000"/>
              </a:lnSpc>
              <a:spcBef>
                <a:spcPts val="0"/>
              </a:spcBef>
              <a:spcAft>
                <a:spcPts val="0"/>
              </a:spcAft>
              <a:buNone/>
            </a:pPr>
            <a:r>
              <a:rPr lang="en" sz="1700">
                <a:solidFill>
                  <a:schemeClr val="dk1"/>
                </a:solidFill>
                <a:latin typeface="Open Sans Medium"/>
                <a:ea typeface="Open Sans Medium"/>
                <a:cs typeface="Open Sans Medium"/>
                <a:sym typeface="Open Sans Medium"/>
              </a:rPr>
              <a:t>University of Washington</a:t>
            </a:r>
            <a:r>
              <a:rPr lang="en" sz="1700">
                <a:solidFill>
                  <a:schemeClr val="dk1"/>
                </a:solidFill>
                <a:latin typeface="Open Sans Medium"/>
                <a:ea typeface="Open Sans Medium"/>
                <a:cs typeface="Open Sans Medium"/>
                <a:sym typeface="Open Sans Medium"/>
              </a:rPr>
              <a:t> </a:t>
            </a:r>
            <a:endParaRPr sz="1700">
              <a:solidFill>
                <a:schemeClr val="dk1"/>
              </a:solidFill>
              <a:latin typeface="Open Sans Medium"/>
              <a:ea typeface="Open Sans Medium"/>
              <a:cs typeface="Open Sans Medium"/>
              <a:sym typeface="Open Sans Medium"/>
            </a:endParaRPr>
          </a:p>
          <a:p>
            <a:pPr indent="0" lvl="0" marL="0" rtl="0" algn="ctr">
              <a:lnSpc>
                <a:spcPct val="100000"/>
              </a:lnSpc>
              <a:spcBef>
                <a:spcPts val="0"/>
              </a:spcBef>
              <a:spcAft>
                <a:spcPts val="0"/>
              </a:spcAft>
              <a:buNone/>
            </a:pPr>
            <a:r>
              <a:rPr i="1" lang="en" sz="1700">
                <a:solidFill>
                  <a:schemeClr val="dk1"/>
                </a:solidFill>
                <a:latin typeface="Open Sans Medium"/>
                <a:ea typeface="Open Sans Medium"/>
                <a:cs typeface="Open Sans Medium"/>
                <a:sym typeface="Open Sans Medium"/>
              </a:rPr>
              <a:t>United States</a:t>
            </a:r>
            <a:endParaRPr i="1" sz="1700">
              <a:solidFill>
                <a:schemeClr val="dk1"/>
              </a:solidFill>
              <a:latin typeface="Open Sans Medium"/>
              <a:ea typeface="Open Sans Medium"/>
              <a:cs typeface="Open Sans Medium"/>
              <a:sym typeface="Open Sa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idx="4294967295" type="body"/>
          </p:nvPr>
        </p:nvSpPr>
        <p:spPr>
          <a:xfrm>
            <a:off x="152400" y="1085850"/>
            <a:ext cx="8763000" cy="3740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9E9E9E"/>
              </a:buClr>
              <a:buSzPts val="1800"/>
              <a:buChar char="●"/>
            </a:pPr>
            <a:r>
              <a:rPr lang="en">
                <a:solidFill>
                  <a:srgbClr val="9E9E9E"/>
                </a:solidFill>
              </a:rPr>
              <a:t>Definitions</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The Question Behind</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Virtue Ethics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Deontological (duty) Ethics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Utilitarianism</a:t>
            </a:r>
            <a:endParaRPr>
              <a:solidFill>
                <a:srgbClr val="9E9E9E"/>
              </a:solidFill>
            </a:endParaRPr>
          </a:p>
          <a:p>
            <a:pPr indent="-342900" lvl="0" marL="457200" rtl="0" algn="l">
              <a:lnSpc>
                <a:spcPct val="150000"/>
              </a:lnSpc>
              <a:spcBef>
                <a:spcPts val="0"/>
              </a:spcBef>
              <a:spcAft>
                <a:spcPts val="0"/>
              </a:spcAft>
              <a:buClr>
                <a:srgbClr val="0B5394"/>
              </a:buClr>
              <a:buSzPts val="1800"/>
              <a:buChar char="●"/>
            </a:pPr>
            <a:r>
              <a:rPr lang="en"/>
              <a:t>A Question of Time</a:t>
            </a:r>
            <a:endParaRPr/>
          </a:p>
          <a:p>
            <a:pPr indent="-317500" lvl="1" marL="914400" rtl="0" algn="l">
              <a:lnSpc>
                <a:spcPct val="150000"/>
              </a:lnSpc>
              <a:spcBef>
                <a:spcPts val="0"/>
              </a:spcBef>
              <a:spcAft>
                <a:spcPts val="0"/>
              </a:spcAft>
              <a:buSzPts val="1400"/>
              <a:buChar char="○"/>
            </a:pPr>
            <a:r>
              <a:rPr lang="en"/>
              <a:t>Is (Techno) Science Necessarily Good?</a:t>
            </a:r>
            <a:endParaRPr/>
          </a:p>
          <a:p>
            <a:pPr indent="-317500" lvl="1" marL="914400" rtl="0" algn="l">
              <a:lnSpc>
                <a:spcPct val="150000"/>
              </a:lnSpc>
              <a:spcBef>
                <a:spcPts val="0"/>
              </a:spcBef>
              <a:spcAft>
                <a:spcPts val="0"/>
              </a:spcAft>
              <a:buSzPts val="1400"/>
              <a:buChar char="○"/>
            </a:pPr>
            <a:r>
              <a:rPr lang="en"/>
              <a:t>(Some) Turning Points in the Twentieth Century</a:t>
            </a:r>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To finish</a:t>
            </a:r>
            <a:endParaRPr>
              <a:solidFill>
                <a:srgbClr val="9E9E9E"/>
              </a:solidFill>
            </a:endParaRPr>
          </a:p>
        </p:txBody>
      </p:sp>
      <p:sp>
        <p:nvSpPr>
          <p:cNvPr id="304" name="Google Shape;30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Agenda</a:t>
            </a:r>
            <a:endParaRPr>
              <a:solidFill>
                <a:srgbClr val="0B5394"/>
              </a:solidFill>
              <a:latin typeface="Open Sans"/>
              <a:ea typeface="Open Sans"/>
              <a:cs typeface="Open Sans"/>
              <a:sym typeface="Open Sans"/>
            </a:endParaRPr>
          </a:p>
        </p:txBody>
      </p:sp>
      <p:sp>
        <p:nvSpPr>
          <p:cNvPr id="305" name="Google Shape;30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(the outcome of) science necessarily good?</a:t>
            </a:r>
            <a:endParaRPr/>
          </a:p>
        </p:txBody>
      </p:sp>
      <p:sp>
        <p:nvSpPr>
          <p:cNvPr id="311" name="Google Shape;31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1200"/>
              </a:spcBef>
              <a:spcAft>
                <a:spcPts val="0"/>
              </a:spcAft>
              <a:buNone/>
            </a:pPr>
            <a:r>
              <a:t/>
            </a:r>
            <a:endParaRPr>
              <a:solidFill>
                <a:schemeClr val="dk1"/>
              </a:solidFill>
              <a:highlight>
                <a:srgbClr val="FFFFFF"/>
              </a:highlight>
            </a:endParaRPr>
          </a:p>
          <a:p>
            <a:pPr indent="0" lvl="0" marL="0" rtl="0" algn="ctr">
              <a:spcBef>
                <a:spcPts val="1200"/>
              </a:spcBef>
              <a:spcAft>
                <a:spcPts val="0"/>
              </a:spcAft>
              <a:buNone/>
            </a:pPr>
            <a:r>
              <a:t/>
            </a:r>
            <a:endParaRPr>
              <a:solidFill>
                <a:schemeClr val="dk1"/>
              </a:solidFill>
              <a:highlight>
                <a:srgbClr val="FFFFFF"/>
              </a:highlight>
            </a:endParaRPr>
          </a:p>
          <a:p>
            <a:pPr indent="0" lvl="0" marL="0" rtl="0" algn="ctr">
              <a:spcBef>
                <a:spcPts val="1200"/>
              </a:spcBef>
              <a:spcAft>
                <a:spcPts val="0"/>
              </a:spcAft>
              <a:buNone/>
            </a:pPr>
            <a:r>
              <a:t/>
            </a:r>
            <a:endParaRPr>
              <a:solidFill>
                <a:schemeClr val="dk1"/>
              </a:solidFill>
              <a:highlight>
                <a:srgbClr val="FFFFFF"/>
              </a:highlight>
            </a:endParaRPr>
          </a:p>
          <a:p>
            <a:pPr indent="0" lvl="0" marL="0" rtl="0" algn="ctr">
              <a:spcBef>
                <a:spcPts val="1200"/>
              </a:spcBef>
              <a:spcAft>
                <a:spcPts val="0"/>
              </a:spcAft>
              <a:buClr>
                <a:schemeClr val="dk1"/>
              </a:buClr>
              <a:buSzPts val="1100"/>
              <a:buFont typeface="Arial"/>
              <a:buNone/>
            </a:pPr>
            <a:r>
              <a:rPr lang="en">
                <a:solidFill>
                  <a:schemeClr val="dk1"/>
                </a:solidFill>
                <a:highlight>
                  <a:srgbClr val="FFFFFF"/>
                </a:highlight>
              </a:rPr>
              <a:t>Are there things that are possible to do that we agree we should not?</a:t>
            </a:r>
            <a:endParaRPr>
              <a:solidFill>
                <a:schemeClr val="dk1"/>
              </a:solidFill>
              <a:highlight>
                <a:srgbClr val="FFFFFF"/>
              </a:highlight>
            </a:endParaRPr>
          </a:p>
          <a:p>
            <a:pPr indent="0" lvl="0" marL="0" rtl="0" algn="ctr">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0"/>
          <p:cNvSpPr txBox="1"/>
          <p:nvPr>
            <p:ph idx="1" type="body"/>
          </p:nvPr>
        </p:nvSpPr>
        <p:spPr>
          <a:xfrm>
            <a:off x="311700" y="3045600"/>
            <a:ext cx="8520600" cy="1523400"/>
          </a:xfrm>
          <a:prstGeom prst="rect">
            <a:avLst/>
          </a:prstGeom>
        </p:spPr>
        <p:txBody>
          <a:bodyPr anchorCtr="0" anchor="t" bIns="91425" lIns="91425" spcFirstLastPara="1" rIns="91425" wrap="square" tIns="91425">
            <a:normAutofit/>
          </a:bodyPr>
          <a:lstStyle/>
          <a:p>
            <a:pPr indent="0" lvl="0" marL="0" rtl="0" algn="ctr">
              <a:spcBef>
                <a:spcPts val="1200"/>
              </a:spcBef>
              <a:spcAft>
                <a:spcPts val="0"/>
              </a:spcAft>
              <a:buClr>
                <a:schemeClr val="dk1"/>
              </a:buClr>
              <a:buSzPts val="1100"/>
              <a:buFont typeface="Arial"/>
              <a:buNone/>
            </a:pPr>
            <a:r>
              <a:rPr lang="en" sz="1200">
                <a:solidFill>
                  <a:schemeClr val="dk1"/>
                </a:solidFill>
                <a:highlight>
                  <a:srgbClr val="FFFFFF"/>
                </a:highlight>
              </a:rPr>
              <a:t>(c) </a:t>
            </a:r>
            <a:r>
              <a:rPr lang="en" sz="1200" u="sng">
                <a:solidFill>
                  <a:schemeClr val="hlink"/>
                </a:solidFill>
                <a:highlight>
                  <a:srgbClr val="FFFFFF"/>
                </a:highlight>
                <a:hlinkClick r:id="rId3"/>
              </a:rPr>
              <a:t>https://www.starwars.com/databank/clone-troopers</a:t>
            </a:r>
            <a:r>
              <a:rPr lang="en" sz="1200">
                <a:solidFill>
                  <a:schemeClr val="dk1"/>
                </a:solidFill>
                <a:highlight>
                  <a:srgbClr val="FFFFFF"/>
                </a:highlight>
              </a:rPr>
              <a:t> </a:t>
            </a:r>
            <a:endParaRPr sz="1200">
              <a:solidFill>
                <a:schemeClr val="dk1"/>
              </a:solidFill>
              <a:highlight>
                <a:srgbClr val="FFFFFF"/>
              </a:highlight>
            </a:endParaRPr>
          </a:p>
          <a:p>
            <a:pPr indent="0" lvl="0" marL="0" rtl="0" algn="ctr">
              <a:spcBef>
                <a:spcPts val="1200"/>
              </a:spcBef>
              <a:spcAft>
                <a:spcPts val="1200"/>
              </a:spcAft>
              <a:buNone/>
            </a:pPr>
            <a:r>
              <a:t/>
            </a:r>
            <a:endParaRPr/>
          </a:p>
        </p:txBody>
      </p:sp>
      <p:pic>
        <p:nvPicPr>
          <p:cNvPr id="317" name="Google Shape;317;p50"/>
          <p:cNvPicPr preferRelativeResize="0"/>
          <p:nvPr/>
        </p:nvPicPr>
        <p:blipFill>
          <a:blip r:embed="rId4">
            <a:alphaModFix/>
          </a:blip>
          <a:stretch>
            <a:fillRect/>
          </a:stretch>
        </p:blipFill>
        <p:spPr>
          <a:xfrm>
            <a:off x="2229763" y="352700"/>
            <a:ext cx="4684477" cy="2612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(the way we do) science necessarily good?</a:t>
            </a:r>
            <a:endParaRPr/>
          </a:p>
        </p:txBody>
      </p:sp>
      <p:sp>
        <p:nvSpPr>
          <p:cNvPr id="323" name="Google Shape;32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1200"/>
              </a:spcBef>
              <a:spcAft>
                <a:spcPts val="0"/>
              </a:spcAft>
              <a:buClr>
                <a:schemeClr val="dk1"/>
              </a:buClr>
              <a:buSzPts val="1100"/>
              <a:buFont typeface="Arial"/>
              <a:buNone/>
            </a:pPr>
            <a:r>
              <a:t/>
            </a:r>
            <a:endParaRPr>
              <a:solidFill>
                <a:schemeClr val="dk1"/>
              </a:solidFill>
              <a:highlight>
                <a:srgbClr val="FFFFFF"/>
              </a:highlight>
            </a:endParaRPr>
          </a:p>
          <a:p>
            <a:pPr indent="0" lvl="0" marL="0" rtl="0" algn="ctr">
              <a:spcBef>
                <a:spcPts val="1200"/>
              </a:spcBef>
              <a:spcAft>
                <a:spcPts val="0"/>
              </a:spcAft>
              <a:buClr>
                <a:schemeClr val="dk1"/>
              </a:buClr>
              <a:buSzPts val="1100"/>
              <a:buFont typeface="Arial"/>
              <a:buNone/>
            </a:pPr>
            <a:r>
              <a:t/>
            </a:r>
            <a:endParaRPr>
              <a:solidFill>
                <a:schemeClr val="dk1"/>
              </a:solidFill>
              <a:highlight>
                <a:srgbClr val="FFFFFF"/>
              </a:highlight>
            </a:endParaRPr>
          </a:p>
          <a:p>
            <a:pPr indent="0" lvl="0" marL="0" rtl="0" algn="ctr">
              <a:spcBef>
                <a:spcPts val="1200"/>
              </a:spcBef>
              <a:spcAft>
                <a:spcPts val="0"/>
              </a:spcAft>
              <a:buClr>
                <a:schemeClr val="dk1"/>
              </a:buClr>
              <a:buSzPts val="1100"/>
              <a:buFont typeface="Arial"/>
              <a:buNone/>
            </a:pPr>
            <a:r>
              <a:t/>
            </a:r>
            <a:endParaRPr>
              <a:solidFill>
                <a:schemeClr val="dk1"/>
              </a:solidFill>
              <a:highlight>
                <a:srgbClr val="FFFFFF"/>
              </a:highlight>
            </a:endParaRPr>
          </a:p>
          <a:p>
            <a:pPr indent="0" lvl="0" marL="0" rtl="0" algn="ctr">
              <a:spcBef>
                <a:spcPts val="1200"/>
              </a:spcBef>
              <a:spcAft>
                <a:spcPts val="0"/>
              </a:spcAft>
              <a:buClr>
                <a:schemeClr val="dk1"/>
              </a:buClr>
              <a:buSzPts val="1100"/>
              <a:buFont typeface="Arial"/>
              <a:buNone/>
            </a:pPr>
            <a:r>
              <a:rPr lang="en">
                <a:solidFill>
                  <a:schemeClr val="dk1"/>
                </a:solidFill>
                <a:highlight>
                  <a:srgbClr val="FFFFFF"/>
                </a:highlight>
              </a:rPr>
              <a:t>Are there things that are possible to do that we agree we should not?</a:t>
            </a:r>
            <a:endParaRPr>
              <a:solidFill>
                <a:schemeClr val="dk1"/>
              </a:solidFill>
              <a:highlight>
                <a:srgbClr val="FFFFFF"/>
              </a:highlight>
            </a:endParaRPr>
          </a:p>
          <a:p>
            <a:pPr indent="0" lvl="0" marL="0" rtl="0" algn="ctr">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Nuremberg Code</a:t>
            </a:r>
            <a:endParaRPr/>
          </a:p>
        </p:txBody>
      </p:sp>
      <p:sp>
        <p:nvSpPr>
          <p:cNvPr id="329" name="Google Shape;329;p52"/>
          <p:cNvSpPr txBox="1"/>
          <p:nvPr>
            <p:ph idx="1" type="body"/>
          </p:nvPr>
        </p:nvSpPr>
        <p:spPr>
          <a:xfrm>
            <a:off x="311700" y="3937375"/>
            <a:ext cx="8520600" cy="385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990000"/>
                </a:solidFill>
                <a:highlight>
                  <a:srgbClr val="FFFFFF"/>
                </a:highlight>
              </a:rPr>
              <a:t>Originated before, but finalized during “the Doctors’ Trial” (1947)</a:t>
            </a:r>
            <a:endParaRPr>
              <a:solidFill>
                <a:srgbClr val="990000"/>
              </a:solidFill>
              <a:highlight>
                <a:srgbClr val="FFFFFF"/>
              </a:highlight>
            </a:endParaRPr>
          </a:p>
          <a:p>
            <a:pPr indent="0" lvl="0" marL="0" rtl="0" algn="l">
              <a:spcBef>
                <a:spcPts val="1200"/>
              </a:spcBef>
              <a:spcAft>
                <a:spcPts val="0"/>
              </a:spcAft>
              <a:buNone/>
            </a:pPr>
            <a:r>
              <a:rPr lang="en" sz="1200">
                <a:solidFill>
                  <a:schemeClr val="dk1"/>
                </a:solidFill>
                <a:highlight>
                  <a:srgbClr val="FFFFFF"/>
                </a:highlight>
              </a:rPr>
              <a:t>Photo Credits: </a:t>
            </a:r>
            <a:r>
              <a:rPr lang="en" sz="1100" u="sng">
                <a:solidFill>
                  <a:schemeClr val="hlink"/>
                </a:solidFill>
                <a:hlinkClick r:id="rId3"/>
              </a:rPr>
              <a:t>h</a:t>
            </a:r>
            <a:r>
              <a:rPr lang="en" sz="1100" u="sng">
                <a:solidFill>
                  <a:schemeClr val="hlink"/>
                </a:solidFill>
                <a:hlinkClick r:id="rId4"/>
              </a:rPr>
              <a:t>ttps://www.meduniwien.ac.at/web/en/about-us/news/detailsite/2017/news-in-february-2017/nuremberg-</a:t>
            </a:r>
            <a:br>
              <a:rPr lang="en" sz="1100" u="sng">
                <a:solidFill>
                  <a:schemeClr val="hlink"/>
                </a:solidFill>
                <a:hlinkClick r:id="rId5"/>
              </a:rPr>
            </a:br>
            <a:r>
              <a:rPr lang="en" sz="1100" u="sng">
                <a:solidFill>
                  <a:schemeClr val="hlink"/>
                </a:solidFill>
                <a:hlinkClick r:id="rId6"/>
              </a:rPr>
              <a:t>doctors-trial-was-an-important-milestone-in-the-development-of-bioethical-principles-in-medicine/</a:t>
            </a:r>
            <a:endParaRPr>
              <a:solidFill>
                <a:srgbClr val="990000"/>
              </a:solidFill>
              <a:highlight>
                <a:srgbClr val="FFFFFF"/>
              </a:highlight>
            </a:endParaRPr>
          </a:p>
          <a:p>
            <a:pPr indent="0" lvl="0" marL="0" rtl="0" algn="l">
              <a:spcBef>
                <a:spcPts val="1200"/>
              </a:spcBef>
              <a:spcAft>
                <a:spcPts val="0"/>
              </a:spcAft>
              <a:buClr>
                <a:schemeClr val="dk1"/>
              </a:buClr>
              <a:buSzPts val="1100"/>
              <a:buFont typeface="Arial"/>
              <a:buNone/>
            </a:pPr>
            <a:r>
              <a:t/>
            </a:r>
            <a:endParaRPr>
              <a:solidFill>
                <a:srgbClr val="990000"/>
              </a:solidFill>
              <a:highlight>
                <a:srgbClr val="FFFFFF"/>
              </a:highlight>
            </a:endParaRPr>
          </a:p>
          <a:p>
            <a:pPr indent="0" lvl="0" marL="0" rtl="0" algn="l">
              <a:spcBef>
                <a:spcPts val="1200"/>
              </a:spcBef>
              <a:spcAft>
                <a:spcPts val="1200"/>
              </a:spcAft>
              <a:buNone/>
            </a:pPr>
            <a:r>
              <a:t/>
            </a:r>
            <a:endParaRPr/>
          </a:p>
        </p:txBody>
      </p:sp>
      <p:pic>
        <p:nvPicPr>
          <p:cNvPr id="330" name="Google Shape;330;p52"/>
          <p:cNvPicPr preferRelativeResize="0"/>
          <p:nvPr/>
        </p:nvPicPr>
        <p:blipFill>
          <a:blip r:embed="rId7">
            <a:alphaModFix/>
          </a:blip>
          <a:stretch>
            <a:fillRect/>
          </a:stretch>
        </p:blipFill>
        <p:spPr>
          <a:xfrm>
            <a:off x="2732352" y="1052325"/>
            <a:ext cx="3182600" cy="25261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Nuremberg Code</a:t>
            </a:r>
            <a:endParaRPr/>
          </a:p>
        </p:txBody>
      </p:sp>
      <p:sp>
        <p:nvSpPr>
          <p:cNvPr id="336" name="Google Shape;336;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chemeClr val="dk1"/>
                </a:solidFill>
                <a:highlight>
                  <a:srgbClr val="FFFFFF"/>
                </a:highlight>
              </a:rPr>
              <a:t>10 main principles, including: </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Respect of the subject:</a:t>
            </a:r>
            <a:endParaRPr>
              <a:solidFill>
                <a:srgbClr val="990000"/>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informed consent</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freedom to quit the experiment</a:t>
            </a:r>
            <a:br>
              <a:rPr lang="en">
                <a:solidFill>
                  <a:schemeClr val="dk1"/>
                </a:solidFill>
                <a:highlight>
                  <a:srgbClr val="FFFFFF"/>
                </a:highlight>
              </a:rPr>
            </a:b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Beneficience:</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favorable risks/benefits balance</a:t>
            </a:r>
            <a:br>
              <a:rPr lang="en">
                <a:solidFill>
                  <a:schemeClr val="dk1"/>
                </a:solidFill>
                <a:highlight>
                  <a:srgbClr val="FFFFFF"/>
                </a:highlight>
              </a:rPr>
            </a:b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Justice:</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positive results for society</a:t>
            </a:r>
            <a:endParaRPr>
              <a:solidFill>
                <a:schemeClr val="dk1"/>
              </a:solidFill>
              <a:highlight>
                <a:srgbClr val="FFFFFF"/>
              </a:highlight>
            </a:endParaRPr>
          </a:p>
          <a:p>
            <a:pPr indent="0" lvl="0" marL="457200" rtl="0" algn="l">
              <a:spcBef>
                <a:spcPts val="1200"/>
              </a:spcBef>
              <a:spcAft>
                <a:spcPts val="1200"/>
              </a:spcAft>
              <a:buNone/>
            </a:pPr>
            <a:r>
              <a:t/>
            </a:r>
            <a:endParaRPr/>
          </a:p>
        </p:txBody>
      </p:sp>
      <p:pic>
        <p:nvPicPr>
          <p:cNvPr id="337" name="Google Shape;337;p53"/>
          <p:cNvPicPr preferRelativeResize="0"/>
          <p:nvPr/>
        </p:nvPicPr>
        <p:blipFill>
          <a:blip r:embed="rId3">
            <a:alphaModFix/>
          </a:blip>
          <a:stretch>
            <a:fillRect/>
          </a:stretch>
        </p:blipFill>
        <p:spPr>
          <a:xfrm>
            <a:off x="4799777" y="1308688"/>
            <a:ext cx="3182600" cy="25261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Belmont Report (1978)</a:t>
            </a:r>
            <a:endParaRPr/>
          </a:p>
        </p:txBody>
      </p:sp>
      <p:sp>
        <p:nvSpPr>
          <p:cNvPr id="343" name="Google Shape;343;p54"/>
          <p:cNvSpPr txBox="1"/>
          <p:nvPr>
            <p:ph idx="1" type="body"/>
          </p:nvPr>
        </p:nvSpPr>
        <p:spPr>
          <a:xfrm>
            <a:off x="311700" y="3580150"/>
            <a:ext cx="8520600" cy="9888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Clr>
                <a:schemeClr val="dk1"/>
              </a:buClr>
              <a:buSzPts val="1100"/>
              <a:buFont typeface="Arial"/>
              <a:buNone/>
            </a:pPr>
            <a:r>
              <a:rPr lang="en" sz="1200">
                <a:solidFill>
                  <a:schemeClr val="dk1"/>
                </a:solidFill>
                <a:highlight>
                  <a:srgbClr val="FFFFFF"/>
                </a:highlight>
              </a:rPr>
              <a:t>Photo Credits: National Archives Atlanta, GA</a:t>
            </a:r>
            <a:endParaRPr sz="12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a:solidFill>
                  <a:srgbClr val="990000"/>
                </a:solidFill>
                <a:highlight>
                  <a:srgbClr val="FFFFFF"/>
                </a:highlight>
              </a:rPr>
              <a:t>originated from the “Tuskegee Syphilis Experiment” (1932–1972)</a:t>
            </a:r>
            <a:endParaRPr>
              <a:solidFill>
                <a:srgbClr val="990000"/>
              </a:solidFill>
              <a:highlight>
                <a:srgbClr val="FFFFFF"/>
              </a:highlight>
            </a:endParaRPr>
          </a:p>
          <a:p>
            <a:pPr indent="0" lvl="0" marL="0" rtl="0" algn="l">
              <a:spcBef>
                <a:spcPts val="1200"/>
              </a:spcBef>
              <a:spcAft>
                <a:spcPts val="1200"/>
              </a:spcAft>
              <a:buNone/>
            </a:pPr>
            <a:r>
              <a:t/>
            </a:r>
            <a:endParaRPr/>
          </a:p>
        </p:txBody>
      </p:sp>
      <p:pic>
        <p:nvPicPr>
          <p:cNvPr id="344" name="Google Shape;344;p54"/>
          <p:cNvPicPr preferRelativeResize="0"/>
          <p:nvPr/>
        </p:nvPicPr>
        <p:blipFill>
          <a:blip r:embed="rId3">
            <a:alphaModFix/>
          </a:blip>
          <a:stretch>
            <a:fillRect/>
          </a:stretch>
        </p:blipFill>
        <p:spPr>
          <a:xfrm>
            <a:off x="2956066" y="1152475"/>
            <a:ext cx="3231875" cy="2355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Belmont Report (1978)</a:t>
            </a:r>
            <a:endParaRPr/>
          </a:p>
        </p:txBody>
      </p:sp>
      <p:sp>
        <p:nvSpPr>
          <p:cNvPr id="350" name="Google Shape;350;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u="sng">
                <a:solidFill>
                  <a:schemeClr val="hlink"/>
                </a:solidFill>
                <a:highlight>
                  <a:srgbClr val="FFFFFF"/>
                </a:highlight>
                <a:hlinkClick r:id="rId3"/>
              </a:rPr>
              <a:t>The report</a:t>
            </a:r>
            <a:r>
              <a:rPr lang="en">
                <a:solidFill>
                  <a:srgbClr val="2A1B81"/>
                </a:solidFill>
                <a:highlight>
                  <a:srgbClr val="FFFFFF"/>
                </a:highlight>
              </a:rPr>
              <a:t> </a:t>
            </a:r>
            <a:r>
              <a:rPr lang="en">
                <a:solidFill>
                  <a:schemeClr val="dk1"/>
                </a:solidFill>
                <a:highlight>
                  <a:srgbClr val="FFFFFF"/>
                </a:highlight>
              </a:rPr>
              <a:t>includes 3 main principles: </a:t>
            </a:r>
            <a:endParaRPr>
              <a:solidFill>
                <a:srgbClr val="990000"/>
              </a:solidFill>
              <a:highlight>
                <a:srgbClr val="FFFFFF"/>
              </a:highlight>
            </a:endParaRPr>
          </a:p>
          <a:p>
            <a:pPr indent="-342900" lvl="0" marL="457200" rtl="0" algn="l">
              <a:spcBef>
                <a:spcPts val="1200"/>
              </a:spcBef>
              <a:spcAft>
                <a:spcPts val="0"/>
              </a:spcAft>
              <a:buClr>
                <a:schemeClr val="dk1"/>
              </a:buClr>
              <a:buSzPts val="1800"/>
              <a:buAutoNum type="arabicPeriod"/>
            </a:pPr>
            <a:r>
              <a:rPr lang="en">
                <a:solidFill>
                  <a:schemeClr val="dk1"/>
                </a:solidFill>
                <a:highlight>
                  <a:srgbClr val="FFFFFF"/>
                </a:highlight>
              </a:rPr>
              <a:t>Respect of the subject:</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informed consent </a:t>
            </a:r>
            <a:br>
              <a:rPr lang="en">
                <a:solidFill>
                  <a:schemeClr val="dk1"/>
                </a:solidFill>
                <a:highlight>
                  <a:srgbClr val="FFFFFF"/>
                </a:highlight>
              </a:rPr>
            </a:br>
            <a:endParaRPr>
              <a:solidFill>
                <a:srgbClr val="990000"/>
              </a:solidFill>
              <a:highlight>
                <a:srgbClr val="FFFFFF"/>
              </a:highlight>
            </a:endParaRPr>
          </a:p>
          <a:p>
            <a:pPr indent="-342900" lvl="0" marL="457200" rtl="0" algn="l">
              <a:spcBef>
                <a:spcPts val="0"/>
              </a:spcBef>
              <a:spcAft>
                <a:spcPts val="0"/>
              </a:spcAft>
              <a:buClr>
                <a:schemeClr val="dk1"/>
              </a:buClr>
              <a:buSzPts val="1800"/>
              <a:buAutoNum type="arabicPeriod"/>
            </a:pPr>
            <a:r>
              <a:rPr lang="en">
                <a:solidFill>
                  <a:schemeClr val="dk1"/>
                </a:solidFill>
                <a:highlight>
                  <a:srgbClr val="FFFFFF"/>
                </a:highlight>
              </a:rPr>
              <a:t>Beneficience:</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favorable risks/benefits balance</a:t>
            </a:r>
            <a:br>
              <a:rPr lang="en">
                <a:solidFill>
                  <a:schemeClr val="dk1"/>
                </a:solidFill>
                <a:highlight>
                  <a:srgbClr val="FFFFFF"/>
                </a:highlight>
              </a:rPr>
            </a:br>
            <a:endParaRPr>
              <a:solidFill>
                <a:schemeClr val="dk1"/>
              </a:solidFill>
              <a:highlight>
                <a:srgbClr val="FFFFFF"/>
              </a:highlight>
            </a:endParaRPr>
          </a:p>
          <a:p>
            <a:pPr indent="-342900" lvl="0" marL="457200" rtl="0" algn="l">
              <a:spcBef>
                <a:spcPts val="0"/>
              </a:spcBef>
              <a:spcAft>
                <a:spcPts val="0"/>
              </a:spcAft>
              <a:buClr>
                <a:schemeClr val="dk1"/>
              </a:buClr>
              <a:buSzPts val="1800"/>
              <a:buAutoNum type="arabicPeriod"/>
            </a:pPr>
            <a:r>
              <a:rPr lang="en">
                <a:solidFill>
                  <a:schemeClr val="dk1"/>
                </a:solidFill>
                <a:highlight>
                  <a:srgbClr val="FFFFFF"/>
                </a:highlight>
              </a:rPr>
              <a:t>Justice:</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fair selection of the subjects</a:t>
            </a:r>
            <a:endParaRPr>
              <a:solidFill>
                <a:schemeClr val="dk1"/>
              </a:solidFill>
              <a:highlight>
                <a:srgbClr val="FFFFFF"/>
              </a:highlight>
            </a:endParaRPr>
          </a:p>
          <a:p>
            <a:pPr indent="0" lvl="0" marL="457200" rtl="0" algn="l">
              <a:spcBef>
                <a:spcPts val="1200"/>
              </a:spcBef>
              <a:spcAft>
                <a:spcPts val="1200"/>
              </a:spcAft>
              <a:buNone/>
            </a:pPr>
            <a:r>
              <a:t/>
            </a:r>
            <a:endParaRPr>
              <a:solidFill>
                <a:schemeClr val="dk1"/>
              </a:solidFill>
              <a:highlight>
                <a:srgbClr val="FFFFFF"/>
              </a:highlight>
            </a:endParaRPr>
          </a:p>
        </p:txBody>
      </p:sp>
      <p:pic>
        <p:nvPicPr>
          <p:cNvPr id="351" name="Google Shape;351;p55"/>
          <p:cNvPicPr preferRelativeResize="0"/>
          <p:nvPr/>
        </p:nvPicPr>
        <p:blipFill>
          <a:blip r:embed="rId4">
            <a:alphaModFix/>
          </a:blip>
          <a:stretch>
            <a:fillRect/>
          </a:stretch>
        </p:blipFill>
        <p:spPr>
          <a:xfrm>
            <a:off x="5838698" y="1391738"/>
            <a:ext cx="2489074" cy="1814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idx="4294967295" type="body"/>
          </p:nvPr>
        </p:nvSpPr>
        <p:spPr>
          <a:xfrm>
            <a:off x="152400" y="1085850"/>
            <a:ext cx="8763000" cy="3740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9E9E9E"/>
              </a:buClr>
              <a:buSzPts val="1800"/>
              <a:buChar char="●"/>
            </a:pPr>
            <a:r>
              <a:rPr lang="en">
                <a:solidFill>
                  <a:srgbClr val="9E9E9E"/>
                </a:solidFill>
              </a:rPr>
              <a:t>Definitions</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The Question Behind</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Virtue Ethics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Deontological (duty) Ethics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Utilitarianism</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A Question of Time</a:t>
            </a:r>
            <a:endParaRPr>
              <a:solidFill>
                <a:srgbClr val="9E9E9E"/>
              </a:solidFill>
            </a:endParaRPr>
          </a:p>
          <a:p>
            <a:pPr indent="-342900" lvl="0" marL="457200" rtl="0" algn="l">
              <a:lnSpc>
                <a:spcPct val="150000"/>
              </a:lnSpc>
              <a:spcBef>
                <a:spcPts val="0"/>
              </a:spcBef>
              <a:spcAft>
                <a:spcPts val="0"/>
              </a:spcAft>
              <a:buClr>
                <a:srgbClr val="0B5394"/>
              </a:buClr>
              <a:buSzPts val="1800"/>
              <a:buChar char="●"/>
            </a:pPr>
            <a:r>
              <a:rPr lang="en"/>
              <a:t>To finish</a:t>
            </a:r>
            <a:endParaRPr/>
          </a:p>
          <a:p>
            <a:pPr indent="-317500" lvl="1" marL="914400" rtl="0" algn="l">
              <a:lnSpc>
                <a:spcPct val="150000"/>
              </a:lnSpc>
              <a:spcBef>
                <a:spcPts val="0"/>
              </a:spcBef>
              <a:spcAft>
                <a:spcPts val="0"/>
              </a:spcAft>
              <a:buSzPts val="1400"/>
              <a:buChar char="○"/>
            </a:pPr>
            <a:r>
              <a:rPr lang="en"/>
              <a:t>WYHTR: What You Have To Remember</a:t>
            </a:r>
            <a:endParaRPr/>
          </a:p>
        </p:txBody>
      </p:sp>
      <p:sp>
        <p:nvSpPr>
          <p:cNvPr id="357" name="Google Shape;35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Agenda</a:t>
            </a:r>
            <a:endParaRPr>
              <a:solidFill>
                <a:srgbClr val="0B5394"/>
              </a:solidFill>
              <a:latin typeface="Open Sans"/>
              <a:ea typeface="Open Sans"/>
              <a:cs typeface="Open Sans"/>
              <a:sym typeface="Open Sans"/>
            </a:endParaRPr>
          </a:p>
        </p:txBody>
      </p:sp>
      <p:sp>
        <p:nvSpPr>
          <p:cNvPr id="358" name="Google Shape;358;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Opening up the Ethical Chakras: Not Just Consequentialism</a:t>
            </a:r>
            <a:endParaRPr sz="2320"/>
          </a:p>
        </p:txBody>
      </p:sp>
      <p:pic>
        <p:nvPicPr>
          <p:cNvPr id="364" name="Google Shape;364;p57"/>
          <p:cNvPicPr preferRelativeResize="0"/>
          <p:nvPr/>
        </p:nvPicPr>
        <p:blipFill>
          <a:blip r:embed="rId3">
            <a:alphaModFix/>
          </a:blip>
          <a:stretch>
            <a:fillRect/>
          </a:stretch>
        </p:blipFill>
        <p:spPr>
          <a:xfrm>
            <a:off x="2865163" y="1170125"/>
            <a:ext cx="3413663"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p:nvPr/>
        </p:nvSpPr>
        <p:spPr>
          <a:xfrm>
            <a:off x="0" y="0"/>
            <a:ext cx="207600" cy="5143500"/>
          </a:xfrm>
          <a:prstGeom prst="rect">
            <a:avLst/>
          </a:prstGeom>
          <a:solidFill>
            <a:srgbClr val="0050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txBox="1"/>
          <p:nvPr/>
        </p:nvSpPr>
        <p:spPr>
          <a:xfrm>
            <a:off x="617696" y="996350"/>
            <a:ext cx="1785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rgbClr val="00506F"/>
                </a:solidFill>
                <a:latin typeface="Open Sans Medium"/>
                <a:ea typeface="Open Sans Medium"/>
                <a:cs typeface="Open Sans Medium"/>
                <a:sym typeface="Open Sans Medium"/>
              </a:rPr>
              <a:t>QR codes</a:t>
            </a:r>
            <a:endParaRPr sz="2900">
              <a:solidFill>
                <a:srgbClr val="00506F"/>
              </a:solidFill>
              <a:latin typeface="Open Sans Medium"/>
              <a:ea typeface="Open Sans Medium"/>
              <a:cs typeface="Open Sans Medium"/>
              <a:sym typeface="Open Sans Medium"/>
            </a:endParaRPr>
          </a:p>
        </p:txBody>
      </p:sp>
      <p:cxnSp>
        <p:nvCxnSpPr>
          <p:cNvPr id="116" name="Google Shape;116;p22"/>
          <p:cNvCxnSpPr/>
          <p:nvPr/>
        </p:nvCxnSpPr>
        <p:spPr>
          <a:xfrm>
            <a:off x="682000" y="2278717"/>
            <a:ext cx="1051500" cy="0"/>
          </a:xfrm>
          <a:prstGeom prst="straightConnector1">
            <a:avLst/>
          </a:prstGeom>
          <a:noFill/>
          <a:ln cap="flat" cmpd="sng" w="76200">
            <a:solidFill>
              <a:srgbClr val="595959"/>
            </a:solidFill>
            <a:prstDash val="solid"/>
            <a:round/>
            <a:headEnd len="med" w="med" type="none"/>
            <a:tailEnd len="med" w="med" type="none"/>
          </a:ln>
        </p:spPr>
      </p:cxnSp>
      <p:sp>
        <p:nvSpPr>
          <p:cNvPr id="117" name="Google Shape;117;p22"/>
          <p:cNvSpPr txBox="1"/>
          <p:nvPr>
            <p:ph idx="1" type="body"/>
          </p:nvPr>
        </p:nvSpPr>
        <p:spPr>
          <a:xfrm>
            <a:off x="617700" y="3257500"/>
            <a:ext cx="39999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Activity</a:t>
            </a:r>
            <a:r>
              <a:rPr lang="en"/>
              <a:t> Slide Deck</a:t>
            </a:r>
            <a:br>
              <a:rPr lang="en"/>
            </a:br>
            <a:r>
              <a:rPr i="1" lang="en" sz="800" u="sng">
                <a:solidFill>
                  <a:srgbClr val="1155CC"/>
                </a:solidFill>
                <a:hlinkClick r:id="rId3">
                  <a:extLst>
                    <a:ext uri="{A12FA001-AC4F-418D-AE19-62706E023703}">
                      <ahyp:hlinkClr val="tx"/>
                    </a:ext>
                  </a:extLst>
                </a:hlinkClick>
              </a:rPr>
              <a:t>http://bit.ly/eacl23-ethics-comp-slides</a:t>
            </a:r>
            <a:r>
              <a:rPr i="1" lang="en" sz="800">
                <a:solidFill>
                  <a:schemeClr val="dk1"/>
                </a:solidFill>
              </a:rPr>
              <a:t> </a:t>
            </a:r>
            <a:endParaRPr/>
          </a:p>
        </p:txBody>
      </p:sp>
      <p:sp>
        <p:nvSpPr>
          <p:cNvPr id="118" name="Google Shape;118;p22"/>
          <p:cNvSpPr txBox="1"/>
          <p:nvPr>
            <p:ph idx="4294967295" type="body"/>
          </p:nvPr>
        </p:nvSpPr>
        <p:spPr>
          <a:xfrm>
            <a:off x="6261750" y="3257500"/>
            <a:ext cx="23436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Scribing</a:t>
            </a:r>
            <a:r>
              <a:rPr lang="en"/>
              <a:t> Document</a:t>
            </a:r>
            <a:br>
              <a:rPr lang="en"/>
            </a:br>
            <a:r>
              <a:rPr i="1" lang="en" sz="800" u="sng">
                <a:solidFill>
                  <a:schemeClr val="hlink"/>
                </a:solidFill>
                <a:hlinkClick r:id="rId4"/>
              </a:rPr>
              <a:t>http://bit.ly/eacl23-ethics-doc</a:t>
            </a:r>
            <a:r>
              <a:rPr i="1" lang="en" sz="800">
                <a:solidFill>
                  <a:schemeClr val="dk1"/>
                </a:solidFill>
              </a:rPr>
              <a:t> </a:t>
            </a:r>
            <a:endParaRPr/>
          </a:p>
        </p:txBody>
      </p:sp>
      <p:pic>
        <p:nvPicPr>
          <p:cNvPr id="119" name="Google Shape;119;p22"/>
          <p:cNvPicPr preferRelativeResize="0"/>
          <p:nvPr/>
        </p:nvPicPr>
        <p:blipFill>
          <a:blip r:embed="rId5">
            <a:alphaModFix/>
          </a:blip>
          <a:stretch>
            <a:fillRect/>
          </a:stretch>
        </p:blipFill>
        <p:spPr>
          <a:xfrm>
            <a:off x="6592050" y="1582075"/>
            <a:ext cx="1683001" cy="1675425"/>
          </a:xfrm>
          <a:prstGeom prst="rect">
            <a:avLst/>
          </a:prstGeom>
          <a:noFill/>
          <a:ln>
            <a:noFill/>
          </a:ln>
        </p:spPr>
      </p:pic>
      <p:pic>
        <p:nvPicPr>
          <p:cNvPr id="120" name="Google Shape;120;p22"/>
          <p:cNvPicPr preferRelativeResize="0"/>
          <p:nvPr/>
        </p:nvPicPr>
        <p:blipFill>
          <a:blip r:embed="rId6">
            <a:alphaModFix/>
          </a:blip>
          <a:stretch>
            <a:fillRect/>
          </a:stretch>
        </p:blipFill>
        <p:spPr>
          <a:xfrm>
            <a:off x="1887475" y="1560171"/>
            <a:ext cx="1632550" cy="1640179"/>
          </a:xfrm>
          <a:prstGeom prst="rect">
            <a:avLst/>
          </a:prstGeom>
          <a:noFill/>
          <a:ln>
            <a:noFill/>
          </a:ln>
        </p:spPr>
      </p:pic>
      <p:sp>
        <p:nvSpPr>
          <p:cNvPr id="121" name="Google Shape;121;p22"/>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7"/>
              </a:rPr>
              <a:t>http://bit.ly/eacl23-ethics-slides</a:t>
            </a:r>
            <a:endParaRPr sz="1500">
              <a:latin typeface="Open Sans"/>
              <a:ea typeface="Open Sans"/>
              <a:cs typeface="Open Sans"/>
              <a:sym typeface="Open Sans"/>
            </a:endParaRPr>
          </a:p>
        </p:txBody>
      </p:sp>
      <p:sp>
        <p:nvSpPr>
          <p:cNvPr id="122" name="Google Shape;122;p22"/>
          <p:cNvSpPr txBox="1"/>
          <p:nvPr>
            <p:ph idx="4294967295" type="body"/>
          </p:nvPr>
        </p:nvSpPr>
        <p:spPr>
          <a:xfrm>
            <a:off x="3881475" y="3257500"/>
            <a:ext cx="23436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Presentation Deck</a:t>
            </a:r>
            <a:br>
              <a:rPr lang="en"/>
            </a:br>
            <a:r>
              <a:rPr i="1" lang="en" sz="800" u="sng">
                <a:solidFill>
                  <a:schemeClr val="hlink"/>
                </a:solidFill>
                <a:hlinkClick r:id="rId8"/>
              </a:rPr>
              <a:t>http://bit.ly/eacl23-ethics-slides</a:t>
            </a:r>
            <a:r>
              <a:rPr i="1" lang="en" sz="800">
                <a:solidFill>
                  <a:schemeClr val="dk1"/>
                </a:solidFill>
              </a:rPr>
              <a:t> </a:t>
            </a:r>
            <a:endParaRPr/>
          </a:p>
          <a:p>
            <a:pPr indent="0" lvl="0" marL="0" rtl="0" algn="ctr">
              <a:spcBef>
                <a:spcPts val="1200"/>
              </a:spcBef>
              <a:spcAft>
                <a:spcPts val="1200"/>
              </a:spcAft>
              <a:buNone/>
            </a:pPr>
            <a:r>
              <a:rPr lang="en"/>
              <a:t>(you are here)</a:t>
            </a:r>
            <a:endParaRPr/>
          </a:p>
        </p:txBody>
      </p:sp>
      <p:pic>
        <p:nvPicPr>
          <p:cNvPr id="123" name="Google Shape;123;p22"/>
          <p:cNvPicPr preferRelativeResize="0"/>
          <p:nvPr/>
        </p:nvPicPr>
        <p:blipFill>
          <a:blip r:embed="rId9">
            <a:alphaModFix/>
          </a:blip>
          <a:stretch>
            <a:fillRect/>
          </a:stretch>
        </p:blipFill>
        <p:spPr>
          <a:xfrm>
            <a:off x="4152562" y="1547774"/>
            <a:ext cx="1806954" cy="1744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68" name="Shape 368"/>
        <p:cNvGrpSpPr/>
        <p:nvPr/>
      </p:nvGrpSpPr>
      <p:grpSpPr>
        <a:xfrm>
          <a:off x="0" y="0"/>
          <a:ext cx="0" cy="0"/>
          <a:chOff x="0" y="0"/>
          <a:chExt cx="0" cy="0"/>
        </a:xfrm>
      </p:grpSpPr>
      <p:sp>
        <p:nvSpPr>
          <p:cNvPr id="369" name="Google Shape;369;p58"/>
          <p:cNvSpPr txBox="1"/>
          <p:nvPr/>
        </p:nvSpPr>
        <p:spPr>
          <a:xfrm>
            <a:off x="972300" y="1482750"/>
            <a:ext cx="7199400" cy="8853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Introduction and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Foundations for Ethics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200">
                <a:solidFill>
                  <a:schemeClr val="lt1"/>
                </a:solidFill>
                <a:latin typeface="Open Sans"/>
                <a:ea typeface="Open Sans"/>
                <a:cs typeface="Open Sans"/>
                <a:sym typeface="Open Sans"/>
              </a:rPr>
              <a:t>Karën and </a:t>
            </a:r>
            <a:r>
              <a:rPr b="1" lang="en" sz="2200" u="sng">
                <a:solidFill>
                  <a:schemeClr val="lt1"/>
                </a:solidFill>
                <a:latin typeface="Open Sans"/>
                <a:ea typeface="Open Sans"/>
                <a:cs typeface="Open Sans"/>
                <a:sym typeface="Open Sans"/>
              </a:rPr>
              <a:t>Yulia</a:t>
            </a:r>
            <a:endParaRPr b="1" sz="2200" u="sng">
              <a:solidFill>
                <a:schemeClr val="lt1"/>
              </a:solidFill>
              <a:latin typeface="Open Sans"/>
              <a:ea typeface="Open Sans"/>
              <a:cs typeface="Open Sans"/>
              <a:sym typeface="Open Sans"/>
            </a:endParaRPr>
          </a:p>
        </p:txBody>
      </p:sp>
      <p:sp>
        <p:nvSpPr>
          <p:cNvPr id="370" name="Google Shape;370;p58"/>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lt1"/>
                </a:solidFill>
                <a:latin typeface="Open Sans"/>
                <a:ea typeface="Open Sans"/>
                <a:cs typeface="Open Sans"/>
                <a:sym typeface="Open Sans"/>
                <a:hlinkClick r:id="rId3">
                  <a:extLst>
                    <a:ext uri="{A12FA001-AC4F-418D-AE19-62706E023703}">
                      <ahyp:hlinkClr val="tx"/>
                    </a:ext>
                  </a:extLst>
                </a:hlinkClick>
              </a:rPr>
              <a:t>http://bit.ly/eacl23-ethics-slides</a:t>
            </a:r>
            <a:endParaRPr sz="1500">
              <a:solidFill>
                <a:schemeClr val="lt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The Chicken dilemma</a:t>
            </a:r>
            <a:endParaRPr>
              <a:solidFill>
                <a:srgbClr val="0B5394"/>
              </a:solidFill>
              <a:latin typeface="Open Sans"/>
              <a:ea typeface="Open Sans"/>
              <a:cs typeface="Open Sans"/>
              <a:sym typeface="Open Sans"/>
            </a:endParaRPr>
          </a:p>
        </p:txBody>
      </p:sp>
      <p:sp>
        <p:nvSpPr>
          <p:cNvPr id="376" name="Google Shape;37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377" name="Google Shape;377;p59"/>
          <p:cNvPicPr preferRelativeResize="0"/>
          <p:nvPr/>
        </p:nvPicPr>
        <p:blipFill>
          <a:blip r:embed="rId3">
            <a:alphaModFix/>
          </a:blip>
          <a:stretch>
            <a:fillRect/>
          </a:stretch>
        </p:blipFill>
        <p:spPr>
          <a:xfrm>
            <a:off x="614200" y="1896613"/>
            <a:ext cx="2381250" cy="1819275"/>
          </a:xfrm>
          <a:prstGeom prst="rect">
            <a:avLst/>
          </a:prstGeom>
          <a:noFill/>
          <a:ln>
            <a:noFill/>
          </a:ln>
        </p:spPr>
      </p:pic>
      <p:pic>
        <p:nvPicPr>
          <p:cNvPr id="378" name="Google Shape;378;p59"/>
          <p:cNvPicPr preferRelativeResize="0"/>
          <p:nvPr/>
        </p:nvPicPr>
        <p:blipFill>
          <a:blip r:embed="rId4">
            <a:alphaModFix/>
          </a:blip>
          <a:stretch>
            <a:fillRect/>
          </a:stretch>
        </p:blipFill>
        <p:spPr>
          <a:xfrm>
            <a:off x="3246025" y="2343075"/>
            <a:ext cx="1735658" cy="1155025"/>
          </a:xfrm>
          <a:prstGeom prst="rect">
            <a:avLst/>
          </a:prstGeom>
          <a:noFill/>
          <a:ln>
            <a:noFill/>
          </a:ln>
        </p:spPr>
      </p:pic>
      <p:cxnSp>
        <p:nvCxnSpPr>
          <p:cNvPr id="379" name="Google Shape;379;p59"/>
          <p:cNvCxnSpPr>
            <a:stCxn id="378" idx="3"/>
            <a:endCxn id="380" idx="1"/>
          </p:cNvCxnSpPr>
          <p:nvPr/>
        </p:nvCxnSpPr>
        <p:spPr>
          <a:xfrm flipH="1" rot="10800000">
            <a:off x="4981682" y="1773087"/>
            <a:ext cx="1766700" cy="1147500"/>
          </a:xfrm>
          <a:prstGeom prst="straightConnector1">
            <a:avLst/>
          </a:prstGeom>
          <a:noFill/>
          <a:ln cap="flat" cmpd="sng" w="28575">
            <a:solidFill>
              <a:srgbClr val="351C75"/>
            </a:solidFill>
            <a:prstDash val="solid"/>
            <a:round/>
            <a:headEnd len="med" w="med" type="none"/>
            <a:tailEnd len="med" w="med" type="stealth"/>
          </a:ln>
        </p:spPr>
      </p:cxnSp>
      <p:pic>
        <p:nvPicPr>
          <p:cNvPr id="381" name="Google Shape;381;p59"/>
          <p:cNvPicPr preferRelativeResize="0"/>
          <p:nvPr/>
        </p:nvPicPr>
        <p:blipFill>
          <a:blip r:embed="rId5">
            <a:alphaModFix/>
          </a:blip>
          <a:stretch>
            <a:fillRect/>
          </a:stretch>
        </p:blipFill>
        <p:spPr>
          <a:xfrm>
            <a:off x="6748450" y="3231179"/>
            <a:ext cx="2009200" cy="1259296"/>
          </a:xfrm>
          <a:prstGeom prst="rect">
            <a:avLst/>
          </a:prstGeom>
          <a:noFill/>
          <a:ln>
            <a:noFill/>
          </a:ln>
        </p:spPr>
      </p:pic>
      <p:cxnSp>
        <p:nvCxnSpPr>
          <p:cNvPr id="382" name="Google Shape;382;p59"/>
          <p:cNvCxnSpPr>
            <a:stCxn id="378" idx="3"/>
            <a:endCxn id="381" idx="1"/>
          </p:cNvCxnSpPr>
          <p:nvPr/>
        </p:nvCxnSpPr>
        <p:spPr>
          <a:xfrm>
            <a:off x="4981682" y="2920587"/>
            <a:ext cx="1766700" cy="940200"/>
          </a:xfrm>
          <a:prstGeom prst="straightConnector1">
            <a:avLst/>
          </a:prstGeom>
          <a:noFill/>
          <a:ln cap="flat" cmpd="sng" w="28575">
            <a:solidFill>
              <a:srgbClr val="351C75"/>
            </a:solidFill>
            <a:prstDash val="solid"/>
            <a:round/>
            <a:headEnd len="med" w="med" type="none"/>
            <a:tailEnd len="med" w="med" type="stealth"/>
          </a:ln>
        </p:spPr>
      </p:cxnSp>
      <p:sp>
        <p:nvSpPr>
          <p:cNvPr id="383" name="Google Shape;383;p59"/>
          <p:cNvSpPr txBox="1"/>
          <p:nvPr/>
        </p:nvSpPr>
        <p:spPr>
          <a:xfrm>
            <a:off x="5310554" y="3356375"/>
            <a:ext cx="11940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hen</a:t>
            </a:r>
            <a:endParaRPr b="1" sz="1700"/>
          </a:p>
        </p:txBody>
      </p:sp>
      <p:sp>
        <p:nvSpPr>
          <p:cNvPr id="384" name="Google Shape;384;p59"/>
          <p:cNvSpPr txBox="1"/>
          <p:nvPr/>
        </p:nvSpPr>
        <p:spPr>
          <a:xfrm>
            <a:off x="5189204" y="1517250"/>
            <a:ext cx="1478400" cy="10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t>rooster</a:t>
            </a:r>
            <a:endParaRPr b="1" sz="1700"/>
          </a:p>
        </p:txBody>
      </p:sp>
      <p:pic>
        <p:nvPicPr>
          <p:cNvPr id="380" name="Google Shape;380;p59"/>
          <p:cNvPicPr preferRelativeResize="0"/>
          <p:nvPr/>
        </p:nvPicPr>
        <p:blipFill>
          <a:blip r:embed="rId6">
            <a:alphaModFix/>
          </a:blip>
          <a:stretch>
            <a:fillRect/>
          </a:stretch>
        </p:blipFill>
        <p:spPr>
          <a:xfrm>
            <a:off x="6748450" y="1195575"/>
            <a:ext cx="2158775" cy="11550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0"/>
          <p:cNvSpPr txBox="1"/>
          <p:nvPr>
            <p:ph idx="1" type="subTitle"/>
          </p:nvPr>
        </p:nvSpPr>
        <p:spPr>
          <a:xfrm>
            <a:off x="0" y="0"/>
            <a:ext cx="4572000" cy="199800"/>
          </a:xfrm>
          <a:prstGeom prst="rect">
            <a:avLst/>
          </a:prstGeom>
        </p:spPr>
        <p:txBody>
          <a:bodyPr anchorCtr="0" anchor="ctr" bIns="91425" lIns="91425" spcFirstLastPara="1" rIns="91425" wrap="square" tIns="91425">
            <a:normAutofit fontScale="25000" lnSpcReduction="20000"/>
          </a:bodyPr>
          <a:lstStyle/>
          <a:p>
            <a:pPr indent="0" lvl="0" marL="0" rtl="0" algn="ctr">
              <a:spcBef>
                <a:spcPts val="0"/>
              </a:spcBef>
              <a:spcAft>
                <a:spcPts val="1200"/>
              </a:spcAft>
              <a:buNone/>
            </a:pPr>
            <a:r>
              <a:t/>
            </a:r>
            <a:endParaRPr/>
          </a:p>
        </p:txBody>
      </p:sp>
      <p:sp>
        <p:nvSpPr>
          <p:cNvPr id="390" name="Google Shape;390;p60"/>
          <p:cNvSpPr txBox="1"/>
          <p:nvPr>
            <p:ph idx="12" type="sldNum"/>
          </p:nvPr>
        </p:nvSpPr>
        <p:spPr>
          <a:xfrm>
            <a:off x="4373850" y="4986425"/>
            <a:ext cx="472500" cy="165000"/>
          </a:xfrm>
          <a:prstGeom prst="rect">
            <a:avLst/>
          </a:prstGeom>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en"/>
              <a:t>‹#›</a:t>
            </a:fld>
            <a:endParaRPr/>
          </a:p>
        </p:txBody>
      </p:sp>
      <p:pic>
        <p:nvPicPr>
          <p:cNvPr id="391" name="Google Shape;391;p60"/>
          <p:cNvPicPr preferRelativeResize="0"/>
          <p:nvPr/>
        </p:nvPicPr>
        <p:blipFill>
          <a:blip r:embed="rId3">
            <a:alphaModFix/>
          </a:blip>
          <a:stretch>
            <a:fillRect/>
          </a:stretch>
        </p:blipFill>
        <p:spPr>
          <a:xfrm>
            <a:off x="614200" y="1896613"/>
            <a:ext cx="2381250" cy="1819275"/>
          </a:xfrm>
          <a:prstGeom prst="rect">
            <a:avLst/>
          </a:prstGeom>
          <a:noFill/>
          <a:ln>
            <a:noFill/>
          </a:ln>
        </p:spPr>
      </p:pic>
      <p:pic>
        <p:nvPicPr>
          <p:cNvPr id="392" name="Google Shape;392;p60"/>
          <p:cNvPicPr preferRelativeResize="0"/>
          <p:nvPr/>
        </p:nvPicPr>
        <p:blipFill>
          <a:blip r:embed="rId4">
            <a:alphaModFix/>
          </a:blip>
          <a:stretch>
            <a:fillRect/>
          </a:stretch>
        </p:blipFill>
        <p:spPr>
          <a:xfrm>
            <a:off x="3246025" y="2343075"/>
            <a:ext cx="1735658" cy="1155025"/>
          </a:xfrm>
          <a:prstGeom prst="rect">
            <a:avLst/>
          </a:prstGeom>
          <a:noFill/>
          <a:ln>
            <a:noFill/>
          </a:ln>
        </p:spPr>
      </p:pic>
      <p:cxnSp>
        <p:nvCxnSpPr>
          <p:cNvPr id="393" name="Google Shape;393;p60"/>
          <p:cNvCxnSpPr>
            <a:stCxn id="392" idx="3"/>
            <a:endCxn id="394" idx="1"/>
          </p:cNvCxnSpPr>
          <p:nvPr/>
        </p:nvCxnSpPr>
        <p:spPr>
          <a:xfrm flipH="1" rot="10800000">
            <a:off x="4981682" y="1773087"/>
            <a:ext cx="1766700" cy="1147500"/>
          </a:xfrm>
          <a:prstGeom prst="straightConnector1">
            <a:avLst/>
          </a:prstGeom>
          <a:noFill/>
          <a:ln cap="flat" cmpd="sng" w="28575">
            <a:solidFill>
              <a:srgbClr val="351C75"/>
            </a:solidFill>
            <a:prstDash val="solid"/>
            <a:round/>
            <a:headEnd len="med" w="med" type="none"/>
            <a:tailEnd len="med" w="med" type="stealth"/>
          </a:ln>
        </p:spPr>
      </p:cxnSp>
      <p:pic>
        <p:nvPicPr>
          <p:cNvPr id="395" name="Google Shape;395;p60"/>
          <p:cNvPicPr preferRelativeResize="0"/>
          <p:nvPr/>
        </p:nvPicPr>
        <p:blipFill>
          <a:blip r:embed="rId5">
            <a:alphaModFix/>
          </a:blip>
          <a:stretch>
            <a:fillRect/>
          </a:stretch>
        </p:blipFill>
        <p:spPr>
          <a:xfrm>
            <a:off x="6748450" y="3231179"/>
            <a:ext cx="2009200" cy="1259296"/>
          </a:xfrm>
          <a:prstGeom prst="rect">
            <a:avLst/>
          </a:prstGeom>
          <a:noFill/>
          <a:ln>
            <a:noFill/>
          </a:ln>
        </p:spPr>
      </p:pic>
      <p:cxnSp>
        <p:nvCxnSpPr>
          <p:cNvPr id="396" name="Google Shape;396;p60"/>
          <p:cNvCxnSpPr>
            <a:stCxn id="392" idx="3"/>
            <a:endCxn id="395" idx="1"/>
          </p:cNvCxnSpPr>
          <p:nvPr/>
        </p:nvCxnSpPr>
        <p:spPr>
          <a:xfrm>
            <a:off x="4981682" y="2920587"/>
            <a:ext cx="1766700" cy="940200"/>
          </a:xfrm>
          <a:prstGeom prst="straightConnector1">
            <a:avLst/>
          </a:prstGeom>
          <a:noFill/>
          <a:ln cap="flat" cmpd="sng" w="28575">
            <a:solidFill>
              <a:srgbClr val="351C75"/>
            </a:solidFill>
            <a:prstDash val="solid"/>
            <a:round/>
            <a:headEnd len="med" w="med" type="none"/>
            <a:tailEnd len="med" w="med" type="stealth"/>
          </a:ln>
        </p:spPr>
      </p:cxnSp>
      <p:sp>
        <p:nvSpPr>
          <p:cNvPr id="397" name="Google Shape;397;p60"/>
          <p:cNvSpPr txBox="1"/>
          <p:nvPr/>
        </p:nvSpPr>
        <p:spPr>
          <a:xfrm>
            <a:off x="5310554" y="3356375"/>
            <a:ext cx="11940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hen</a:t>
            </a:r>
            <a:endParaRPr b="1" sz="1700"/>
          </a:p>
        </p:txBody>
      </p:sp>
      <p:sp>
        <p:nvSpPr>
          <p:cNvPr id="398" name="Google Shape;398;p60"/>
          <p:cNvSpPr txBox="1"/>
          <p:nvPr/>
        </p:nvSpPr>
        <p:spPr>
          <a:xfrm>
            <a:off x="5189204" y="1517250"/>
            <a:ext cx="1478400" cy="10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t>rooster</a:t>
            </a:r>
            <a:endParaRPr b="1" sz="1700"/>
          </a:p>
        </p:txBody>
      </p:sp>
      <p:pic>
        <p:nvPicPr>
          <p:cNvPr id="394" name="Google Shape;394;p60"/>
          <p:cNvPicPr preferRelativeResize="0"/>
          <p:nvPr/>
        </p:nvPicPr>
        <p:blipFill>
          <a:blip r:embed="rId6">
            <a:alphaModFix/>
          </a:blip>
          <a:stretch>
            <a:fillRect/>
          </a:stretch>
        </p:blipFill>
        <p:spPr>
          <a:xfrm>
            <a:off x="6748450" y="1195575"/>
            <a:ext cx="2158775" cy="1155026"/>
          </a:xfrm>
          <a:prstGeom prst="rect">
            <a:avLst/>
          </a:prstGeom>
          <a:noFill/>
          <a:ln>
            <a:noFill/>
          </a:ln>
        </p:spPr>
      </p:pic>
      <p:sp>
        <p:nvSpPr>
          <p:cNvPr id="399" name="Google Shape;399;p60"/>
          <p:cNvSpPr txBox="1"/>
          <p:nvPr/>
        </p:nvSpPr>
        <p:spPr>
          <a:xfrm>
            <a:off x="3700100" y="4289075"/>
            <a:ext cx="1594500" cy="37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rgbClr val="990000"/>
                </a:solidFill>
              </a:rPr>
              <a:t>Ethical?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idx="12" type="sldNum"/>
          </p:nvPr>
        </p:nvSpPr>
        <p:spPr>
          <a:xfrm>
            <a:off x="4373850" y="4986425"/>
            <a:ext cx="472500" cy="165000"/>
          </a:xfrm>
          <a:prstGeom prst="rect">
            <a:avLst/>
          </a:prstGeom>
        </p:spPr>
        <p:txBody>
          <a:bodyPr anchorCtr="0" anchor="ctr" bIns="91425" lIns="91425" spcFirstLastPara="1" rIns="91425" wrap="square" tIns="91425">
            <a:normAutofit fontScale="25000" lnSpcReduction="20000"/>
          </a:bodyPr>
          <a:lstStyle/>
          <a:p>
            <a:pPr indent="0" lvl="0" marL="0" rtl="0" algn="ctr">
              <a:spcBef>
                <a:spcPts val="0"/>
              </a:spcBef>
              <a:spcAft>
                <a:spcPts val="0"/>
              </a:spcAft>
              <a:buNone/>
            </a:pPr>
            <a:fld id="{00000000-1234-1234-1234-123412341234}" type="slidenum">
              <a:rPr lang="en"/>
              <a:t>‹#›</a:t>
            </a:fld>
            <a:endParaRPr/>
          </a:p>
        </p:txBody>
      </p:sp>
      <p:grpSp>
        <p:nvGrpSpPr>
          <p:cNvPr id="405" name="Google Shape;405;p61"/>
          <p:cNvGrpSpPr/>
          <p:nvPr/>
        </p:nvGrpSpPr>
        <p:grpSpPr>
          <a:xfrm>
            <a:off x="2067774" y="738412"/>
            <a:ext cx="4681413" cy="1983859"/>
            <a:chOff x="614200" y="1195575"/>
            <a:chExt cx="8293025" cy="3294900"/>
          </a:xfrm>
        </p:grpSpPr>
        <p:pic>
          <p:nvPicPr>
            <p:cNvPr id="406" name="Google Shape;406;p61"/>
            <p:cNvPicPr preferRelativeResize="0"/>
            <p:nvPr/>
          </p:nvPicPr>
          <p:blipFill>
            <a:blip r:embed="rId3">
              <a:alphaModFix/>
            </a:blip>
            <a:stretch>
              <a:fillRect/>
            </a:stretch>
          </p:blipFill>
          <p:spPr>
            <a:xfrm>
              <a:off x="614200" y="1896613"/>
              <a:ext cx="2381250" cy="1819275"/>
            </a:xfrm>
            <a:prstGeom prst="rect">
              <a:avLst/>
            </a:prstGeom>
            <a:noFill/>
            <a:ln>
              <a:noFill/>
            </a:ln>
          </p:spPr>
        </p:pic>
        <p:pic>
          <p:nvPicPr>
            <p:cNvPr id="407" name="Google Shape;407;p61"/>
            <p:cNvPicPr preferRelativeResize="0"/>
            <p:nvPr/>
          </p:nvPicPr>
          <p:blipFill>
            <a:blip r:embed="rId4">
              <a:alphaModFix/>
            </a:blip>
            <a:stretch>
              <a:fillRect/>
            </a:stretch>
          </p:blipFill>
          <p:spPr>
            <a:xfrm>
              <a:off x="3246022" y="2114422"/>
              <a:ext cx="2079250" cy="1383675"/>
            </a:xfrm>
            <a:prstGeom prst="rect">
              <a:avLst/>
            </a:prstGeom>
            <a:noFill/>
            <a:ln>
              <a:noFill/>
            </a:ln>
          </p:spPr>
        </p:pic>
        <p:cxnSp>
          <p:nvCxnSpPr>
            <p:cNvPr id="408" name="Google Shape;408;p61"/>
            <p:cNvCxnSpPr>
              <a:stCxn id="407" idx="3"/>
              <a:endCxn id="409" idx="1"/>
            </p:cNvCxnSpPr>
            <p:nvPr/>
          </p:nvCxnSpPr>
          <p:spPr>
            <a:xfrm flipH="1" rot="10800000">
              <a:off x="5325273" y="1773060"/>
              <a:ext cx="1423200" cy="1033200"/>
            </a:xfrm>
            <a:prstGeom prst="straightConnector1">
              <a:avLst/>
            </a:prstGeom>
            <a:noFill/>
            <a:ln cap="flat" cmpd="sng" w="19050">
              <a:solidFill>
                <a:srgbClr val="351C75"/>
              </a:solidFill>
              <a:prstDash val="solid"/>
              <a:round/>
              <a:headEnd len="med" w="med" type="none"/>
              <a:tailEnd len="med" w="med" type="stealth"/>
            </a:ln>
          </p:spPr>
        </p:cxnSp>
        <p:pic>
          <p:nvPicPr>
            <p:cNvPr id="410" name="Google Shape;410;p61"/>
            <p:cNvPicPr preferRelativeResize="0"/>
            <p:nvPr/>
          </p:nvPicPr>
          <p:blipFill>
            <a:blip r:embed="rId5">
              <a:alphaModFix/>
            </a:blip>
            <a:stretch>
              <a:fillRect/>
            </a:stretch>
          </p:blipFill>
          <p:spPr>
            <a:xfrm>
              <a:off x="6748450" y="3231179"/>
              <a:ext cx="2009200" cy="1259296"/>
            </a:xfrm>
            <a:prstGeom prst="rect">
              <a:avLst/>
            </a:prstGeom>
            <a:noFill/>
            <a:ln>
              <a:noFill/>
            </a:ln>
          </p:spPr>
        </p:pic>
        <p:cxnSp>
          <p:nvCxnSpPr>
            <p:cNvPr id="411" name="Google Shape;411;p61"/>
            <p:cNvCxnSpPr>
              <a:stCxn id="407" idx="3"/>
              <a:endCxn id="410" idx="1"/>
            </p:cNvCxnSpPr>
            <p:nvPr/>
          </p:nvCxnSpPr>
          <p:spPr>
            <a:xfrm>
              <a:off x="5325273" y="2806260"/>
              <a:ext cx="1423200" cy="1054500"/>
            </a:xfrm>
            <a:prstGeom prst="straightConnector1">
              <a:avLst/>
            </a:prstGeom>
            <a:noFill/>
            <a:ln cap="flat" cmpd="sng" w="19050">
              <a:solidFill>
                <a:srgbClr val="351C75"/>
              </a:solidFill>
              <a:prstDash val="solid"/>
              <a:round/>
              <a:headEnd len="med" w="med" type="none"/>
              <a:tailEnd len="med" w="med" type="stealth"/>
            </a:ln>
          </p:spPr>
        </p:cxnSp>
        <p:pic>
          <p:nvPicPr>
            <p:cNvPr id="409" name="Google Shape;409;p61"/>
            <p:cNvPicPr preferRelativeResize="0"/>
            <p:nvPr/>
          </p:nvPicPr>
          <p:blipFill>
            <a:blip r:embed="rId6">
              <a:alphaModFix/>
            </a:blip>
            <a:stretch>
              <a:fillRect/>
            </a:stretch>
          </p:blipFill>
          <p:spPr>
            <a:xfrm>
              <a:off x="6748450" y="1195575"/>
              <a:ext cx="2158775" cy="1155026"/>
            </a:xfrm>
            <a:prstGeom prst="rect">
              <a:avLst/>
            </a:prstGeom>
            <a:noFill/>
            <a:ln>
              <a:noFill/>
            </a:ln>
          </p:spPr>
        </p:pic>
      </p:grpSp>
      <p:sp>
        <p:nvSpPr>
          <p:cNvPr id="412" name="Google Shape;412;p61"/>
          <p:cNvSpPr txBox="1"/>
          <p:nvPr/>
        </p:nvSpPr>
        <p:spPr>
          <a:xfrm>
            <a:off x="50" y="3530300"/>
            <a:ext cx="9144000" cy="966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B5394"/>
              </a:buClr>
              <a:buSzPts val="1800"/>
              <a:buChar char="➔"/>
            </a:pPr>
            <a:r>
              <a:rPr lang="en" sz="1800">
                <a:solidFill>
                  <a:schemeClr val="dk2"/>
                </a:solidFill>
              </a:rPr>
              <a:t>Ethics is inner guiding, moral principles, and values of people and society</a:t>
            </a:r>
            <a:endParaRPr sz="1800">
              <a:solidFill>
                <a:schemeClr val="dk1"/>
              </a:solidFill>
            </a:endParaRPr>
          </a:p>
          <a:p>
            <a:pPr indent="-342900" lvl="0" marL="457200" marR="0" rtl="0" algn="l">
              <a:lnSpc>
                <a:spcPct val="115000"/>
              </a:lnSpc>
              <a:spcBef>
                <a:spcPts val="0"/>
              </a:spcBef>
              <a:spcAft>
                <a:spcPts val="0"/>
              </a:spcAft>
              <a:buClr>
                <a:srgbClr val="0B5394"/>
              </a:buClr>
              <a:buSzPts val="1800"/>
              <a:buChar char="➔"/>
            </a:pPr>
            <a:r>
              <a:rPr lang="en" sz="1800">
                <a:solidFill>
                  <a:schemeClr val="dk2"/>
                </a:solidFill>
              </a:rPr>
              <a:t>There are gray areas. We often don’t have easy answers. </a:t>
            </a:r>
            <a:endParaRPr sz="1800">
              <a:solidFill>
                <a:schemeClr val="dk2"/>
              </a:solidFill>
            </a:endParaRPr>
          </a:p>
          <a:p>
            <a:pPr indent="-342900" lvl="0" marL="457200" rtl="0" algn="l">
              <a:lnSpc>
                <a:spcPct val="115000"/>
              </a:lnSpc>
              <a:spcBef>
                <a:spcPts val="0"/>
              </a:spcBef>
              <a:spcAft>
                <a:spcPts val="0"/>
              </a:spcAft>
              <a:buClr>
                <a:srgbClr val="0B5394"/>
              </a:buClr>
              <a:buSzPts val="1800"/>
              <a:buChar char="➔"/>
            </a:pPr>
            <a:r>
              <a:rPr lang="en" sz="1800">
                <a:solidFill>
                  <a:schemeClr val="dk2"/>
                </a:solidFill>
              </a:rPr>
              <a:t>Ethics may change over time with values and beliefs of people</a:t>
            </a:r>
            <a:endParaRPr sz="1800">
              <a:solidFill>
                <a:schemeClr val="dk2"/>
              </a:solidFill>
            </a:endParaRPr>
          </a:p>
          <a:p>
            <a:pPr indent="-342900" lvl="0" marL="457200" rtl="0" algn="l">
              <a:lnSpc>
                <a:spcPct val="115000"/>
              </a:lnSpc>
              <a:spcBef>
                <a:spcPts val="0"/>
              </a:spcBef>
              <a:spcAft>
                <a:spcPts val="0"/>
              </a:spcAft>
              <a:buClr>
                <a:srgbClr val="0B5394"/>
              </a:buClr>
              <a:buSzPts val="1800"/>
              <a:buChar char="➔"/>
            </a:pPr>
            <a:r>
              <a:rPr lang="en" sz="1800">
                <a:solidFill>
                  <a:schemeClr val="dk2"/>
                </a:solidFill>
              </a:rPr>
              <a:t>Legal ≠ Ethical</a:t>
            </a:r>
            <a:endParaRPr sz="18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The IQ dilemma</a:t>
            </a:r>
            <a:endParaRPr>
              <a:solidFill>
                <a:srgbClr val="0B5394"/>
              </a:solidFill>
              <a:latin typeface="Open Sans"/>
              <a:ea typeface="Open Sans"/>
              <a:cs typeface="Open Sans"/>
              <a:sym typeface="Open Sans"/>
            </a:endParaRPr>
          </a:p>
        </p:txBody>
      </p:sp>
      <p:sp>
        <p:nvSpPr>
          <p:cNvPr id="418" name="Google Shape;41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419" name="Google Shape;419;p62"/>
          <p:cNvSpPr txBox="1"/>
          <p:nvPr/>
        </p:nvSpPr>
        <p:spPr>
          <a:xfrm>
            <a:off x="88550" y="4409025"/>
            <a:ext cx="8903100" cy="413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B5394"/>
              </a:buClr>
              <a:buSzPts val="1800"/>
              <a:buChar char="➔"/>
            </a:pPr>
            <a:r>
              <a:rPr b="1" lang="en" sz="1800">
                <a:solidFill>
                  <a:srgbClr val="351C75"/>
                </a:solidFill>
              </a:rPr>
              <a:t>I</a:t>
            </a:r>
            <a:r>
              <a:rPr lang="en" sz="1800">
                <a:solidFill>
                  <a:schemeClr val="dk2"/>
                </a:solidFill>
              </a:rPr>
              <a:t>ntelligence </a:t>
            </a:r>
            <a:r>
              <a:rPr b="1" lang="en" sz="1800">
                <a:solidFill>
                  <a:srgbClr val="351C75"/>
                </a:solidFill>
              </a:rPr>
              <a:t>Q</a:t>
            </a:r>
            <a:r>
              <a:rPr lang="en" sz="1800">
                <a:solidFill>
                  <a:schemeClr val="dk2"/>
                </a:solidFill>
              </a:rPr>
              <a:t>uotient: a number used to express the apparent relative intelligence of a person</a:t>
            </a:r>
            <a:endParaRPr sz="1800">
              <a:solidFill>
                <a:schemeClr val="dk2"/>
              </a:solidFill>
            </a:endParaRPr>
          </a:p>
        </p:txBody>
      </p:sp>
      <p:grpSp>
        <p:nvGrpSpPr>
          <p:cNvPr id="420" name="Google Shape;420;p62"/>
          <p:cNvGrpSpPr/>
          <p:nvPr/>
        </p:nvGrpSpPr>
        <p:grpSpPr>
          <a:xfrm>
            <a:off x="952450" y="1093949"/>
            <a:ext cx="7944000" cy="3034363"/>
            <a:chOff x="952450" y="1093949"/>
            <a:chExt cx="7944000" cy="3034363"/>
          </a:xfrm>
        </p:grpSpPr>
        <p:pic>
          <p:nvPicPr>
            <p:cNvPr id="421" name="Google Shape;421;p62"/>
            <p:cNvPicPr preferRelativeResize="0"/>
            <p:nvPr/>
          </p:nvPicPr>
          <p:blipFill>
            <a:blip r:embed="rId3">
              <a:alphaModFix/>
            </a:blip>
            <a:stretch>
              <a:fillRect/>
            </a:stretch>
          </p:blipFill>
          <p:spPr>
            <a:xfrm>
              <a:off x="964810" y="1093949"/>
              <a:ext cx="2073865" cy="1383675"/>
            </a:xfrm>
            <a:prstGeom prst="rect">
              <a:avLst/>
            </a:prstGeom>
            <a:noFill/>
            <a:ln>
              <a:noFill/>
            </a:ln>
          </p:spPr>
        </p:pic>
        <p:pic>
          <p:nvPicPr>
            <p:cNvPr id="422" name="Google Shape;422;p62"/>
            <p:cNvPicPr preferRelativeResize="0"/>
            <p:nvPr/>
          </p:nvPicPr>
          <p:blipFill>
            <a:blip r:embed="rId4">
              <a:alphaModFix/>
            </a:blip>
            <a:stretch>
              <a:fillRect/>
            </a:stretch>
          </p:blipFill>
          <p:spPr>
            <a:xfrm>
              <a:off x="5401475" y="1561975"/>
              <a:ext cx="3494975" cy="2082725"/>
            </a:xfrm>
            <a:prstGeom prst="rect">
              <a:avLst/>
            </a:prstGeom>
            <a:noFill/>
            <a:ln>
              <a:noFill/>
            </a:ln>
          </p:spPr>
        </p:pic>
        <p:sp>
          <p:nvSpPr>
            <p:cNvPr id="423" name="Google Shape;423;p62"/>
            <p:cNvSpPr/>
            <p:nvPr/>
          </p:nvSpPr>
          <p:spPr>
            <a:xfrm>
              <a:off x="7618700" y="3392025"/>
              <a:ext cx="142200" cy="413100"/>
            </a:xfrm>
            <a:prstGeom prst="upArrow">
              <a:avLst>
                <a:gd fmla="val 40783" name="adj1"/>
                <a:gd fmla="val 91646" name="adj2"/>
              </a:avLst>
            </a:prstGeom>
            <a:solidFill>
              <a:srgbClr val="351C75"/>
            </a:solidFill>
            <a:ln cap="flat" cmpd="sng" w="28575">
              <a:solidFill>
                <a:srgbClr val="351C75"/>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24" name="Google Shape;424;p62"/>
            <p:cNvPicPr preferRelativeResize="0"/>
            <p:nvPr/>
          </p:nvPicPr>
          <p:blipFill>
            <a:blip r:embed="rId5">
              <a:alphaModFix/>
            </a:blip>
            <a:stretch>
              <a:fillRect/>
            </a:stretch>
          </p:blipFill>
          <p:spPr>
            <a:xfrm>
              <a:off x="952450" y="2581782"/>
              <a:ext cx="2079250" cy="1546530"/>
            </a:xfrm>
            <a:prstGeom prst="rect">
              <a:avLst/>
            </a:prstGeom>
            <a:noFill/>
            <a:ln>
              <a:noFill/>
            </a:ln>
          </p:spPr>
        </p:pic>
        <p:pic>
          <p:nvPicPr>
            <p:cNvPr id="425" name="Google Shape;425;p62"/>
            <p:cNvPicPr preferRelativeResize="0"/>
            <p:nvPr/>
          </p:nvPicPr>
          <p:blipFill>
            <a:blip r:embed="rId6">
              <a:alphaModFix/>
            </a:blip>
            <a:stretch>
              <a:fillRect/>
            </a:stretch>
          </p:blipFill>
          <p:spPr>
            <a:xfrm>
              <a:off x="3262322" y="1907222"/>
              <a:ext cx="2079250" cy="1383675"/>
            </a:xfrm>
            <a:prstGeom prst="rect">
              <a:avLst/>
            </a:prstGeom>
            <a:noFill/>
            <a:ln>
              <a:noFill/>
            </a:ln>
          </p:spPr>
        </p:pic>
        <p:cxnSp>
          <p:nvCxnSpPr>
            <p:cNvPr id="426" name="Google Shape;426;p62"/>
            <p:cNvCxnSpPr>
              <a:stCxn id="425" idx="3"/>
            </p:cNvCxnSpPr>
            <p:nvPr/>
          </p:nvCxnSpPr>
          <p:spPr>
            <a:xfrm flipH="1" rot="10800000">
              <a:off x="5341573" y="2582560"/>
              <a:ext cx="958500" cy="16500"/>
            </a:xfrm>
            <a:prstGeom prst="straightConnector1">
              <a:avLst/>
            </a:prstGeom>
            <a:noFill/>
            <a:ln cap="flat" cmpd="sng" w="28575">
              <a:solidFill>
                <a:srgbClr val="351C75"/>
              </a:solidFill>
              <a:prstDash val="solid"/>
              <a:round/>
              <a:headEnd len="med" w="med" type="none"/>
              <a:tailEnd len="med" w="med" type="stealth"/>
            </a:ln>
          </p:spPr>
        </p:cxn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B5394"/>
                </a:solidFill>
                <a:latin typeface="Open Sans"/>
                <a:ea typeface="Open Sans"/>
                <a:cs typeface="Open Sans"/>
                <a:sym typeface="Open Sans"/>
              </a:rPr>
              <a:t>The IQ dilemma</a:t>
            </a:r>
            <a:endParaRPr>
              <a:solidFill>
                <a:srgbClr val="0B5394"/>
              </a:solidFill>
              <a:latin typeface="Open Sans"/>
              <a:ea typeface="Open Sans"/>
              <a:cs typeface="Open Sans"/>
              <a:sym typeface="Open Sans"/>
            </a:endParaRPr>
          </a:p>
        </p:txBody>
      </p:sp>
      <p:sp>
        <p:nvSpPr>
          <p:cNvPr id="432" name="Google Shape;432;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433" name="Google Shape;433;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attempt to train a classifier to predict IQ from photos &amp; texts. Let’s discuss whether it is ethical to build such a technology and what are the risks.</a:t>
            </a:r>
            <a:endParaRPr/>
          </a:p>
          <a:p>
            <a:pPr indent="-342900" lvl="0" marL="457200" rtl="0" algn="l">
              <a:spcBef>
                <a:spcPts val="1200"/>
              </a:spcBef>
              <a:spcAft>
                <a:spcPts val="0"/>
              </a:spcAft>
              <a:buClr>
                <a:srgbClr val="0B5394"/>
              </a:buClr>
              <a:buSzPts val="1800"/>
              <a:buChar char="●"/>
            </a:pPr>
            <a:r>
              <a:rPr lang="en"/>
              <a:t>Who could benefit from such a classifier? </a:t>
            </a:r>
            <a:endParaRPr/>
          </a:p>
          <a:p>
            <a:pPr indent="0" lvl="0" marL="45720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The IQ dilemma: the ethics of the research question</a:t>
            </a:r>
            <a:endParaRPr>
              <a:solidFill>
                <a:srgbClr val="0B5394"/>
              </a:solidFill>
              <a:latin typeface="Open Sans"/>
              <a:ea typeface="Open Sans"/>
              <a:cs typeface="Open Sans"/>
              <a:sym typeface="Open Sans"/>
            </a:endParaRPr>
          </a:p>
        </p:txBody>
      </p:sp>
      <p:sp>
        <p:nvSpPr>
          <p:cNvPr id="439" name="Google Shape;439;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440" name="Google Shape;440;p64"/>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attempt to train a classifier to predict IQ from photos &amp; texts. Let’s discuss whether it is ethical to build such a technology and what are the risks.</a:t>
            </a:r>
            <a:endParaRPr/>
          </a:p>
          <a:p>
            <a:pPr indent="-342900" lvl="0" marL="457200" rtl="0" algn="l">
              <a:spcBef>
                <a:spcPts val="1200"/>
              </a:spcBef>
              <a:spcAft>
                <a:spcPts val="0"/>
              </a:spcAft>
              <a:buClr>
                <a:srgbClr val="0B5394"/>
              </a:buClr>
              <a:buSzPts val="1800"/>
              <a:buChar char="●"/>
            </a:pPr>
            <a:r>
              <a:rPr lang="en"/>
              <a:t>Who could benefit from such a classifier? </a:t>
            </a:r>
            <a:endParaRPr/>
          </a:p>
          <a:p>
            <a:pPr indent="-342900" lvl="0" marL="457200" rtl="0" algn="l">
              <a:spcBef>
                <a:spcPts val="0"/>
              </a:spcBef>
              <a:spcAft>
                <a:spcPts val="0"/>
              </a:spcAft>
              <a:buClr>
                <a:srgbClr val="0B5394"/>
              </a:buClr>
              <a:buSzPts val="1800"/>
              <a:buChar char="●"/>
            </a:pPr>
            <a:r>
              <a:rPr lang="en"/>
              <a:t>Let’s assume for now that the classifier is 100% accurate. </a:t>
            </a:r>
            <a:br>
              <a:rPr lang="en"/>
            </a:br>
            <a:r>
              <a:rPr lang="en"/>
              <a:t>Who can be harmed from such a classifier? How can such a classifier be misused?</a:t>
            </a:r>
            <a:endParaRPr/>
          </a:p>
          <a:p>
            <a:pPr indent="0" lvl="0" marL="45720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The IQ dilemma: understanding the risks</a:t>
            </a:r>
            <a:endParaRPr>
              <a:solidFill>
                <a:srgbClr val="0B5394"/>
              </a:solidFill>
              <a:latin typeface="Open Sans"/>
              <a:ea typeface="Open Sans"/>
              <a:cs typeface="Open Sans"/>
              <a:sym typeface="Open Sans"/>
            </a:endParaRPr>
          </a:p>
        </p:txBody>
      </p:sp>
      <p:sp>
        <p:nvSpPr>
          <p:cNvPr id="446" name="Google Shape;44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447" name="Google Shape;447;p65"/>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attempt to train a classifier to predict IQ from photos &amp; texts. Let’s discuss whether it is ethical to build such a technology and what are the risks.</a:t>
            </a:r>
            <a:endParaRPr/>
          </a:p>
          <a:p>
            <a:pPr indent="-342900" lvl="0" marL="457200" rtl="0" algn="l">
              <a:spcBef>
                <a:spcPts val="1200"/>
              </a:spcBef>
              <a:spcAft>
                <a:spcPts val="0"/>
              </a:spcAft>
              <a:buClr>
                <a:srgbClr val="0B5394"/>
              </a:buClr>
              <a:buSzPts val="1800"/>
              <a:buChar char="●"/>
            </a:pPr>
            <a:r>
              <a:rPr lang="en"/>
              <a:t>Who could benefit from such a classifier? </a:t>
            </a:r>
            <a:endParaRPr/>
          </a:p>
          <a:p>
            <a:pPr indent="-342900" lvl="0" marL="457200" rtl="0" algn="l">
              <a:spcBef>
                <a:spcPts val="0"/>
              </a:spcBef>
              <a:spcAft>
                <a:spcPts val="0"/>
              </a:spcAft>
              <a:buClr>
                <a:srgbClr val="0B5394"/>
              </a:buClr>
              <a:buSzPts val="1800"/>
              <a:buChar char="●"/>
            </a:pPr>
            <a:r>
              <a:rPr lang="en"/>
              <a:t>Who can be harmed from such a classifier? How can it be misused?</a:t>
            </a:r>
            <a:endParaRPr/>
          </a:p>
          <a:p>
            <a:pPr indent="-342900" lvl="0" marL="457200" rtl="0" algn="l">
              <a:spcBef>
                <a:spcPts val="0"/>
              </a:spcBef>
              <a:spcAft>
                <a:spcPts val="0"/>
              </a:spcAft>
              <a:buClr>
                <a:srgbClr val="0B5394"/>
              </a:buClr>
              <a:buSzPts val="1800"/>
              <a:buChar char="●"/>
            </a:pPr>
            <a:r>
              <a:rPr lang="en"/>
              <a:t>What are the pitfalls/risks in the current solution? </a:t>
            </a:r>
            <a:endParaRPr/>
          </a:p>
          <a:p>
            <a:pPr indent="-317500" lvl="1" marL="914400" rtl="0" algn="l">
              <a:spcBef>
                <a:spcPts val="0"/>
              </a:spcBef>
              <a:spcAft>
                <a:spcPts val="0"/>
              </a:spcAft>
              <a:buClr>
                <a:srgbClr val="0B5394"/>
              </a:buClr>
              <a:buSzPts val="1400"/>
              <a:buChar char="○"/>
            </a:pPr>
            <a:r>
              <a:rPr lang="en"/>
              <a:t>Example: Our test results show 90% accuracy </a:t>
            </a:r>
            <a:endParaRPr/>
          </a:p>
          <a:p>
            <a:pPr indent="-317500" lvl="2" marL="1371600" rtl="0" algn="l">
              <a:spcBef>
                <a:spcPts val="0"/>
              </a:spcBef>
              <a:spcAft>
                <a:spcPts val="0"/>
              </a:spcAft>
              <a:buClr>
                <a:srgbClr val="0B5394"/>
              </a:buClr>
              <a:buSzPts val="1400"/>
              <a:buChar char="■"/>
            </a:pPr>
            <a:r>
              <a:rPr lang="en"/>
              <a:t>We found out that white females have 95% accuracy</a:t>
            </a:r>
            <a:endParaRPr/>
          </a:p>
          <a:p>
            <a:pPr indent="-317500" lvl="2" marL="1371600" rtl="0" algn="l">
              <a:spcBef>
                <a:spcPts val="0"/>
              </a:spcBef>
              <a:spcAft>
                <a:spcPts val="0"/>
              </a:spcAft>
              <a:buClr>
                <a:srgbClr val="0B5394"/>
              </a:buClr>
              <a:buSzPts val="1400"/>
              <a:buChar char="■"/>
            </a:pPr>
            <a:r>
              <a:rPr lang="en"/>
              <a:t>People with blond hair under age of 25 have only 60% accuracy</a:t>
            </a:r>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The IQ dilemma: understanding the responsibility</a:t>
            </a:r>
            <a:endParaRPr>
              <a:solidFill>
                <a:srgbClr val="0B5394"/>
              </a:solidFill>
              <a:latin typeface="Open Sans"/>
              <a:ea typeface="Open Sans"/>
              <a:cs typeface="Open Sans"/>
              <a:sym typeface="Open Sans"/>
            </a:endParaRPr>
          </a:p>
        </p:txBody>
      </p:sp>
      <p:sp>
        <p:nvSpPr>
          <p:cNvPr id="453" name="Google Shape;45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454" name="Google Shape;454;p66"/>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We can attempt to train a classifier to predict IQ from photos &amp; texts. Let’s discuss whether it is ethical to build such a technology and what are the risks.</a:t>
            </a:r>
            <a:endParaRPr/>
          </a:p>
          <a:p>
            <a:pPr indent="-342900" lvl="0" marL="457200" rtl="0" algn="l">
              <a:spcBef>
                <a:spcPts val="1200"/>
              </a:spcBef>
              <a:spcAft>
                <a:spcPts val="0"/>
              </a:spcAft>
              <a:buClr>
                <a:srgbClr val="0B5394"/>
              </a:buClr>
              <a:buSzPts val="1800"/>
              <a:buChar char="●"/>
            </a:pPr>
            <a:r>
              <a:rPr lang="en"/>
              <a:t>Who could benefit from such a classifier? </a:t>
            </a:r>
            <a:endParaRPr/>
          </a:p>
          <a:p>
            <a:pPr indent="-342900" lvl="0" marL="457200" rtl="0" algn="l">
              <a:spcBef>
                <a:spcPts val="0"/>
              </a:spcBef>
              <a:spcAft>
                <a:spcPts val="0"/>
              </a:spcAft>
              <a:buClr>
                <a:srgbClr val="0B5394"/>
              </a:buClr>
              <a:buSzPts val="1800"/>
              <a:buChar char="●"/>
            </a:pPr>
            <a:r>
              <a:rPr lang="en"/>
              <a:t>Who can be harmed from such a classifier? How can it be misused?</a:t>
            </a:r>
            <a:endParaRPr/>
          </a:p>
          <a:p>
            <a:pPr indent="-342900" lvl="0" marL="457200" rtl="0" algn="l">
              <a:spcBef>
                <a:spcPts val="0"/>
              </a:spcBef>
              <a:spcAft>
                <a:spcPts val="0"/>
              </a:spcAft>
              <a:buClr>
                <a:srgbClr val="0B5394"/>
              </a:buClr>
              <a:buSzPts val="1800"/>
              <a:buChar char="●"/>
            </a:pPr>
            <a:r>
              <a:rPr lang="en"/>
              <a:t>What are the pitfalls/risks in the current solution? </a:t>
            </a:r>
            <a:endParaRPr/>
          </a:p>
          <a:p>
            <a:pPr indent="-342900" lvl="0" marL="457200" rtl="0" algn="l">
              <a:spcBef>
                <a:spcPts val="0"/>
              </a:spcBef>
              <a:spcAft>
                <a:spcPts val="0"/>
              </a:spcAft>
              <a:buClr>
                <a:srgbClr val="0B5394"/>
              </a:buClr>
              <a:buSzPts val="1800"/>
              <a:buChar char="●"/>
            </a:pPr>
            <a:r>
              <a:rPr lang="en"/>
              <a:t>Who is responsible?</a:t>
            </a:r>
            <a:endParaRPr/>
          </a:p>
          <a:p>
            <a:pPr indent="-317500" lvl="1" marL="914400" rtl="0" algn="l">
              <a:spcBef>
                <a:spcPts val="0"/>
              </a:spcBef>
              <a:spcAft>
                <a:spcPts val="0"/>
              </a:spcAft>
              <a:buSzPts val="1400"/>
              <a:buChar char="○"/>
            </a:pPr>
            <a:r>
              <a:rPr lang="en"/>
              <a:t>Researcher/developer? Advisor/manager? Reviewer? The IRB? The University? Society as a whole? </a:t>
            </a:r>
            <a:endParaRPr/>
          </a:p>
          <a:p>
            <a:pPr indent="0" lvl="0" marL="0" rtl="0" algn="l">
              <a:spcBef>
                <a:spcPts val="1200"/>
              </a:spcBef>
              <a:spcAft>
                <a:spcPts val="0"/>
              </a:spcAft>
              <a:buNone/>
            </a:pPr>
            <a:r>
              <a:t/>
            </a:r>
            <a:endParaRPr/>
          </a:p>
          <a:p>
            <a:pPr indent="0" lvl="0" marL="457200" rtl="0" algn="l">
              <a:spcBef>
                <a:spcPts val="1200"/>
              </a:spcBef>
              <a:spcAft>
                <a:spcPts val="1200"/>
              </a:spcAft>
              <a:buClr>
                <a:schemeClr val="dk1"/>
              </a:buClr>
              <a:buSzPts val="1100"/>
              <a:buFont typeface="Arial"/>
              <a:buNone/>
            </a:pPr>
            <a:r>
              <a:rPr lang="en">
                <a:solidFill>
                  <a:srgbClr val="980000"/>
                </a:solidFill>
              </a:rPr>
              <a:t>We need to be aware of real-world impact of our research and understand the relationship between ideas and consequences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IQ classifier - risks</a:t>
            </a:r>
            <a:endParaRPr>
              <a:solidFill>
                <a:srgbClr val="0B5394"/>
              </a:solidFill>
              <a:latin typeface="Open Sans"/>
              <a:ea typeface="Open Sans"/>
              <a:cs typeface="Open Sans"/>
              <a:sym typeface="Open Sans"/>
            </a:endParaRPr>
          </a:p>
        </p:txBody>
      </p:sp>
      <p:sp>
        <p:nvSpPr>
          <p:cNvPr id="460" name="Google Shape;460;p67"/>
          <p:cNvSpPr txBox="1"/>
          <p:nvPr>
            <p:ph idx="4294967295" type="body"/>
          </p:nvPr>
        </p:nvSpPr>
        <p:spPr>
          <a:xfrm>
            <a:off x="228600" y="1085850"/>
            <a:ext cx="8763000" cy="37401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rgbClr val="0B5394"/>
              </a:buClr>
              <a:buSzPct val="100000"/>
              <a:buChar char="●"/>
            </a:pPr>
            <a:r>
              <a:rPr lang="en"/>
              <a:t>Is intelligence testing </a:t>
            </a:r>
            <a:r>
              <a:rPr lang="en">
                <a:solidFill>
                  <a:srgbClr val="980000"/>
                </a:solidFill>
              </a:rPr>
              <a:t>VALID</a:t>
            </a:r>
            <a:r>
              <a:rPr lang="en"/>
              <a:t>?</a:t>
            </a:r>
            <a:endParaRPr/>
          </a:p>
          <a:p>
            <a:pPr indent="-297497" lvl="1" marL="914400" rtl="0" algn="l">
              <a:spcBef>
                <a:spcPts val="0"/>
              </a:spcBef>
              <a:spcAft>
                <a:spcPts val="0"/>
              </a:spcAft>
              <a:buSzPct val="100000"/>
              <a:buChar char="○"/>
            </a:pPr>
            <a:r>
              <a:rPr lang="en"/>
              <a:t>IQ tests ignore or underestimate the contribution of factors like emotion, social skills, motivation or even morality</a:t>
            </a:r>
            <a:endParaRPr/>
          </a:p>
          <a:p>
            <a:pPr indent="-297497" lvl="1" marL="914400" rtl="0" algn="l">
              <a:spcBef>
                <a:spcPts val="0"/>
              </a:spcBef>
              <a:spcAft>
                <a:spcPts val="0"/>
              </a:spcAft>
              <a:buSzPct val="100000"/>
              <a:buChar char="○"/>
            </a:pPr>
            <a:r>
              <a:rPr lang="en"/>
              <a:t>Prior research shows that IQ tests do not accurately estimate cognitive ability: Adam Hampshire, Roger R. Highfield, Beth L. Parkin, Adrian M. Owen. Fractionating Human Intelligence. Neuron, 2012; 76 (6): 1225 DOI: 10.1016/j.neuron.2012.06.022</a:t>
            </a:r>
            <a:br>
              <a:rPr lang="en"/>
            </a:br>
            <a:endParaRPr/>
          </a:p>
          <a:p>
            <a:pPr indent="-317182" lvl="0" marL="457200" rtl="0" algn="l">
              <a:spcBef>
                <a:spcPts val="0"/>
              </a:spcBef>
              <a:spcAft>
                <a:spcPts val="0"/>
              </a:spcAft>
              <a:buClr>
                <a:srgbClr val="0B5394"/>
              </a:buClr>
              <a:buSzPct val="100000"/>
              <a:buChar char="●"/>
            </a:pPr>
            <a:r>
              <a:rPr lang="en"/>
              <a:t>Is intelligence testing </a:t>
            </a:r>
            <a:r>
              <a:rPr lang="en">
                <a:solidFill>
                  <a:srgbClr val="980000"/>
                </a:solidFill>
              </a:rPr>
              <a:t>RELIABLE</a:t>
            </a:r>
            <a:r>
              <a:rPr lang="en"/>
              <a:t>?</a:t>
            </a:r>
            <a:endParaRPr/>
          </a:p>
          <a:p>
            <a:pPr indent="-297497" lvl="1" marL="914400" rtl="0" algn="l">
              <a:spcBef>
                <a:spcPts val="0"/>
              </a:spcBef>
              <a:spcAft>
                <a:spcPts val="0"/>
              </a:spcAft>
              <a:buSzPct val="100000"/>
              <a:buChar char="○"/>
            </a:pPr>
            <a:r>
              <a:rPr lang="en"/>
              <a:t>Scores on IQ tests have been shown to have high error margins and can vary considerably depending on the day, the testing conditions, and even the rapport with the person administering the test.</a:t>
            </a:r>
            <a:br>
              <a:rPr lang="en"/>
            </a:br>
            <a:endParaRPr/>
          </a:p>
          <a:p>
            <a:pPr indent="-317182" lvl="0" marL="457200" rtl="0" algn="l">
              <a:spcBef>
                <a:spcPts val="0"/>
              </a:spcBef>
              <a:spcAft>
                <a:spcPts val="0"/>
              </a:spcAft>
              <a:buClr>
                <a:srgbClr val="0B5394"/>
              </a:buClr>
              <a:buSzPct val="100000"/>
              <a:buChar char="●"/>
            </a:pPr>
            <a:r>
              <a:rPr lang="en"/>
              <a:t>Is intelligence testing </a:t>
            </a:r>
            <a:r>
              <a:rPr lang="en">
                <a:solidFill>
                  <a:srgbClr val="980000"/>
                </a:solidFill>
              </a:rPr>
              <a:t>BIASED</a:t>
            </a:r>
            <a:r>
              <a:rPr lang="en"/>
              <a:t>?</a:t>
            </a:r>
            <a:endParaRPr/>
          </a:p>
          <a:p>
            <a:pPr indent="-297497" lvl="1" marL="914400" rtl="0" algn="l">
              <a:spcBef>
                <a:spcPts val="0"/>
              </a:spcBef>
              <a:spcAft>
                <a:spcPts val="0"/>
              </a:spcAft>
              <a:buSzPct val="100000"/>
              <a:buChar char="○"/>
            </a:pPr>
            <a:r>
              <a:rPr lang="en"/>
              <a:t>IQ tests are known to be racially and socio-economic status (SES)-biased, with an implicit Western bias Sternberg, Robert J. Beyond IQ: A triarchic theory of human intelligence. CUP Archive, 1985.</a:t>
            </a:r>
            <a:endParaRPr/>
          </a:p>
          <a:p>
            <a:pPr indent="-297497" lvl="1" marL="914400" rtl="0" algn="l">
              <a:spcBef>
                <a:spcPts val="0"/>
              </a:spcBef>
              <a:spcAft>
                <a:spcPts val="0"/>
              </a:spcAft>
              <a:buSzPct val="100000"/>
              <a:buChar char="○"/>
            </a:pPr>
            <a:r>
              <a:rPr lang="en"/>
              <a:t>Also, the data collection process to train an IQ classifier will likely have many biases </a:t>
            </a:r>
            <a:endParaRPr/>
          </a:p>
          <a:p>
            <a:pPr indent="-297497" lvl="1" marL="914400" rtl="0" algn="l">
              <a:spcBef>
                <a:spcPts val="0"/>
              </a:spcBef>
              <a:spcAft>
                <a:spcPts val="0"/>
              </a:spcAft>
              <a:buSzPct val="100000"/>
              <a:buChar char="○"/>
            </a:pPr>
            <a:r>
              <a:rPr lang="en"/>
              <a:t>AI systems are likely to pick up on these biases and spurious correlations between intelligence metrics and linguistic features of racial or SES groups</a:t>
            </a:r>
            <a:br>
              <a:rPr lang="en"/>
            </a:br>
            <a:endParaRPr/>
          </a:p>
          <a:p>
            <a:pPr indent="-317182" lvl="0" marL="457200" rtl="0" algn="l">
              <a:spcBef>
                <a:spcPts val="0"/>
              </a:spcBef>
              <a:spcAft>
                <a:spcPts val="0"/>
              </a:spcAft>
              <a:buClr>
                <a:srgbClr val="0B5394"/>
              </a:buClr>
              <a:buSzPct val="100000"/>
              <a:buChar char="●"/>
            </a:pPr>
            <a:r>
              <a:rPr lang="en"/>
              <a:t>Is intelligence testing </a:t>
            </a:r>
            <a:r>
              <a:rPr lang="en">
                <a:solidFill>
                  <a:srgbClr val="980000"/>
                </a:solidFill>
              </a:rPr>
              <a:t>USEFUL</a:t>
            </a:r>
            <a:r>
              <a:rPr lang="en"/>
              <a:t>?</a:t>
            </a:r>
            <a:endParaRPr/>
          </a:p>
          <a:p>
            <a:pPr indent="-297497" lvl="1" marL="914400" rtl="0" algn="l">
              <a:spcBef>
                <a:spcPts val="0"/>
              </a:spcBef>
              <a:spcAft>
                <a:spcPts val="0"/>
              </a:spcAft>
              <a:buSzPct val="100000"/>
              <a:buChar char="○"/>
            </a:pPr>
            <a:r>
              <a:rPr lang="en"/>
              <a:t>Research question is problematic: attempts to predict IQ are done to approximate intelligence and future success, but IQ is not a good proxy </a:t>
            </a:r>
            <a:endParaRPr/>
          </a:p>
          <a:p>
            <a:pPr indent="-297497" lvl="1" marL="914400" rtl="0" algn="l">
              <a:spcBef>
                <a:spcPts val="0"/>
              </a:spcBef>
              <a:spcAft>
                <a:spcPts val="0"/>
              </a:spcAft>
              <a:buSzPct val="100000"/>
              <a:buChar char="○"/>
            </a:pPr>
            <a:r>
              <a:rPr lang="en"/>
              <a:t>Error in such a classifier, and misuse of the classifier can have direct negative impact on people</a:t>
            </a:r>
            <a:endParaRPr/>
          </a:p>
        </p:txBody>
      </p:sp>
      <p:sp>
        <p:nvSpPr>
          <p:cNvPr id="461" name="Google Shape;461;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462" name="Google Shape;462;p67"/>
          <p:cNvSpPr txBox="1"/>
          <p:nvPr/>
        </p:nvSpPr>
        <p:spPr>
          <a:xfrm>
            <a:off x="52950" y="4689650"/>
            <a:ext cx="9046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rgbClr val="373838"/>
                </a:solidFill>
                <a:highlight>
                  <a:srgbClr val="FFFFFF"/>
                </a:highlight>
                <a:latin typeface="Montserrat"/>
                <a:ea typeface="Montserrat"/>
                <a:cs typeface="Montserrat"/>
                <a:sym typeface="Montserrat"/>
                <a:hlinkClick r:id="rId3">
                  <a:extLst>
                    <a:ext uri="{A12FA001-AC4F-418D-AE19-62706E023703}">
                      <ahyp:hlinkClr val="tx"/>
                    </a:ext>
                  </a:extLst>
                </a:hlinkClick>
              </a:rPr>
              <a:t>Lyndsay T Wilson</a:t>
            </a:r>
            <a:r>
              <a:rPr lang="en" sz="1050">
                <a:solidFill>
                  <a:srgbClr val="383939"/>
                </a:solidFill>
                <a:highlight>
                  <a:srgbClr val="FFFFFF"/>
                </a:highlight>
                <a:latin typeface="Montserrat"/>
                <a:ea typeface="Montserrat"/>
                <a:cs typeface="Montserrat"/>
                <a:sym typeface="Montserrat"/>
              </a:rPr>
              <a:t> (Dec 21, 2017). Intelligence Testing: Criticisms. Retrieved May 04, 2023 from Explorable.com: </a:t>
            </a:r>
            <a:r>
              <a:rPr lang="en" sz="1050" u="sng">
                <a:solidFill>
                  <a:srgbClr val="373838"/>
                </a:solidFill>
                <a:highlight>
                  <a:srgbClr val="FFFFFF"/>
                </a:highlight>
                <a:latin typeface="Montserrat"/>
                <a:ea typeface="Montserrat"/>
                <a:cs typeface="Montserrat"/>
                <a:sym typeface="Montserrat"/>
                <a:hlinkClick r:id="rId4">
                  <a:extLst>
                    <a:ext uri="{A12FA001-AC4F-418D-AE19-62706E023703}">
                      <ahyp:hlinkClr val="tx"/>
                    </a:ext>
                  </a:extLst>
                </a:hlinkClick>
              </a:rPr>
              <a:t>https://explorable.com/intelligence-testing-criticisms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23"/>
          <p:cNvSpPr/>
          <p:nvPr/>
        </p:nvSpPr>
        <p:spPr>
          <a:xfrm>
            <a:off x="0" y="0"/>
            <a:ext cx="207600" cy="5143500"/>
          </a:xfrm>
          <a:prstGeom prst="rect">
            <a:avLst/>
          </a:prstGeom>
          <a:solidFill>
            <a:srgbClr val="0050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txBox="1"/>
          <p:nvPr/>
        </p:nvSpPr>
        <p:spPr>
          <a:xfrm>
            <a:off x="389096" y="996350"/>
            <a:ext cx="1785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rgbClr val="00506F"/>
                </a:solidFill>
                <a:latin typeface="Open Sans Medium"/>
                <a:ea typeface="Open Sans Medium"/>
                <a:cs typeface="Open Sans Medium"/>
                <a:sym typeface="Open Sans Medium"/>
              </a:rPr>
              <a:t>Agenda for today</a:t>
            </a:r>
            <a:endParaRPr sz="2900">
              <a:solidFill>
                <a:srgbClr val="00506F"/>
              </a:solidFill>
              <a:latin typeface="Open Sans Medium"/>
              <a:ea typeface="Open Sans Medium"/>
              <a:cs typeface="Open Sans Medium"/>
              <a:sym typeface="Open Sans Medium"/>
            </a:endParaRPr>
          </a:p>
        </p:txBody>
      </p:sp>
      <p:sp>
        <p:nvSpPr>
          <p:cNvPr id="130" name="Google Shape;130;p23"/>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3"/>
              </a:rPr>
              <a:t>http://bit.ly/eacl23-ethics-slides</a:t>
            </a:r>
            <a:endParaRPr sz="1500">
              <a:latin typeface="Open Sans"/>
              <a:ea typeface="Open Sans"/>
              <a:cs typeface="Open Sans"/>
              <a:sym typeface="Open Sans"/>
            </a:endParaRPr>
          </a:p>
        </p:txBody>
      </p:sp>
      <p:graphicFrame>
        <p:nvGraphicFramePr>
          <p:cNvPr id="131" name="Google Shape;131;p23"/>
          <p:cNvGraphicFramePr/>
          <p:nvPr/>
        </p:nvGraphicFramePr>
        <p:xfrm>
          <a:off x="2243875" y="449775"/>
          <a:ext cx="3000000" cy="3000000"/>
        </p:xfrm>
        <a:graphic>
          <a:graphicData uri="http://schemas.openxmlformats.org/drawingml/2006/table">
            <a:tbl>
              <a:tblPr>
                <a:noFill/>
                <a:tableStyleId>{2B3606FA-4D8B-48B8-825E-CC8705B9D750}</a:tableStyleId>
              </a:tblPr>
              <a:tblGrid>
                <a:gridCol w="1320225"/>
                <a:gridCol w="3152425"/>
                <a:gridCol w="1463750"/>
              </a:tblGrid>
              <a:tr h="406125">
                <a:tc>
                  <a:txBody>
                    <a:bodyPr/>
                    <a:lstStyle/>
                    <a:p>
                      <a:pPr indent="0" lvl="0" marL="0" rtl="0" algn="l">
                        <a:spcBef>
                          <a:spcPts val="0"/>
                        </a:spcBef>
                        <a:spcAft>
                          <a:spcPts val="0"/>
                        </a:spcAft>
                        <a:buNone/>
                      </a:pPr>
                      <a:r>
                        <a:rPr lang="en">
                          <a:solidFill>
                            <a:schemeClr val="lt1"/>
                          </a:solidFill>
                        </a:rPr>
                        <a:t>Time</a:t>
                      </a:r>
                      <a:endParaRPr>
                        <a:solidFill>
                          <a:schemeClr val="lt1"/>
                        </a:solidFill>
                      </a:endParaRPr>
                    </a:p>
                  </a:txBody>
                  <a:tcPr marT="91425" marB="91425" marR="91425" marL="91425">
                    <a:solidFill>
                      <a:srgbClr val="00506F"/>
                    </a:solidFill>
                  </a:tcPr>
                </a:tc>
                <a:tc>
                  <a:txBody>
                    <a:bodyPr/>
                    <a:lstStyle/>
                    <a:p>
                      <a:pPr indent="0" lvl="0" marL="0" rtl="0" algn="l">
                        <a:spcBef>
                          <a:spcPts val="0"/>
                        </a:spcBef>
                        <a:spcAft>
                          <a:spcPts val="0"/>
                        </a:spcAft>
                        <a:buNone/>
                      </a:pPr>
                      <a:r>
                        <a:rPr lang="en">
                          <a:solidFill>
                            <a:schemeClr val="lt1"/>
                          </a:solidFill>
                        </a:rPr>
                        <a:t>Activity</a:t>
                      </a:r>
                      <a:endParaRPr>
                        <a:solidFill>
                          <a:schemeClr val="lt1"/>
                        </a:solidFill>
                      </a:endParaRPr>
                    </a:p>
                  </a:txBody>
                  <a:tcPr marT="91425" marB="91425" marR="91425" marL="91425">
                    <a:solidFill>
                      <a:srgbClr val="00506F"/>
                    </a:solidFill>
                  </a:tcPr>
                </a:tc>
                <a:tc>
                  <a:txBody>
                    <a:bodyPr/>
                    <a:lstStyle/>
                    <a:p>
                      <a:pPr indent="0" lvl="0" marL="0" rtl="0" algn="l">
                        <a:spcBef>
                          <a:spcPts val="0"/>
                        </a:spcBef>
                        <a:spcAft>
                          <a:spcPts val="0"/>
                        </a:spcAft>
                        <a:buNone/>
                      </a:pPr>
                      <a:r>
                        <a:rPr lang="en">
                          <a:solidFill>
                            <a:schemeClr val="lt1"/>
                          </a:solidFill>
                        </a:rPr>
                        <a:t>Presenters</a:t>
                      </a:r>
                      <a:endParaRPr>
                        <a:solidFill>
                          <a:schemeClr val="lt1"/>
                        </a:solidFill>
                      </a:endParaRPr>
                    </a:p>
                  </a:txBody>
                  <a:tcPr marT="91425" marB="91425" marR="91425" marL="91425">
                    <a:solidFill>
                      <a:srgbClr val="00506F"/>
                    </a:solidFill>
                  </a:tcPr>
                </a:tc>
              </a:tr>
              <a:tr h="373500">
                <a:tc>
                  <a:txBody>
                    <a:bodyPr/>
                    <a:lstStyle/>
                    <a:p>
                      <a:pPr indent="0" lvl="0" marL="0" rtl="0" algn="l">
                        <a:spcBef>
                          <a:spcPts val="0"/>
                        </a:spcBef>
                        <a:spcAft>
                          <a:spcPts val="0"/>
                        </a:spcAft>
                        <a:buNone/>
                      </a:pPr>
                      <a:r>
                        <a:rPr lang="en"/>
                        <a:t>9:00–9:10</a:t>
                      </a:r>
                      <a:endParaRPr/>
                    </a:p>
                  </a:txBody>
                  <a:tcPr marT="91425" marB="91425" marR="91425" marL="91425"/>
                </a:tc>
                <a:tc>
                  <a:txBody>
                    <a:bodyPr/>
                    <a:lstStyle/>
                    <a:p>
                      <a:pPr indent="0" lvl="0" marL="0" rtl="0" algn="l">
                        <a:spcBef>
                          <a:spcPts val="0"/>
                        </a:spcBef>
                        <a:spcAft>
                          <a:spcPts val="0"/>
                        </a:spcAft>
                        <a:buNone/>
                      </a:pPr>
                      <a:r>
                        <a:rPr lang="en"/>
                        <a:t>Introductions</a:t>
                      </a:r>
                      <a:endParaRPr/>
                    </a:p>
                  </a:txBody>
                  <a:tcPr marT="91425" marB="91425" marR="91425" marL="91425"/>
                </a:tc>
                <a:tc>
                  <a:txBody>
                    <a:bodyPr/>
                    <a:lstStyle/>
                    <a:p>
                      <a:pPr indent="0" lvl="0" marL="0" rtl="0" algn="l">
                        <a:spcBef>
                          <a:spcPts val="0"/>
                        </a:spcBef>
                        <a:spcAft>
                          <a:spcPts val="0"/>
                        </a:spcAft>
                        <a:buNone/>
                      </a:pPr>
                      <a:r>
                        <a:rPr lang="en"/>
                        <a:t>Presenters</a:t>
                      </a:r>
                      <a:endParaRPr/>
                    </a:p>
                  </a:txBody>
                  <a:tcPr marT="91425" marB="91425" marR="91425" marL="91425"/>
                </a:tc>
              </a:tr>
              <a:tr h="609575">
                <a:tc>
                  <a:txBody>
                    <a:bodyPr/>
                    <a:lstStyle/>
                    <a:p>
                      <a:pPr indent="0" lvl="0" marL="0" rtl="0" algn="l">
                        <a:spcBef>
                          <a:spcPts val="0"/>
                        </a:spcBef>
                        <a:spcAft>
                          <a:spcPts val="0"/>
                        </a:spcAft>
                        <a:buNone/>
                      </a:pPr>
                      <a:r>
                        <a:rPr lang="en"/>
                        <a:t>9:10–10:30</a:t>
                      </a:r>
                      <a:endParaRPr/>
                    </a:p>
                  </a:txBody>
                  <a:tcPr marT="91425" marB="91425" marR="91425" marL="91425"/>
                </a:tc>
                <a:tc>
                  <a:txBody>
                    <a:bodyPr/>
                    <a:lstStyle/>
                    <a:p>
                      <a:pPr indent="0" lvl="0" marL="0" rtl="0" algn="l">
                        <a:spcBef>
                          <a:spcPts val="0"/>
                        </a:spcBef>
                        <a:spcAft>
                          <a:spcPts val="0"/>
                        </a:spcAft>
                        <a:buNone/>
                      </a:pPr>
                      <a:r>
                        <a:rPr lang="en"/>
                        <a:t>Introduction and Foundation for Ethics</a:t>
                      </a:r>
                      <a:endParaRPr/>
                    </a:p>
                  </a:txBody>
                  <a:tcPr marT="91425" marB="91425" marR="91425" marL="91425"/>
                </a:tc>
                <a:tc>
                  <a:txBody>
                    <a:bodyPr/>
                    <a:lstStyle/>
                    <a:p>
                      <a:pPr indent="0" lvl="0" marL="0" rtl="0" algn="l">
                        <a:spcBef>
                          <a:spcPts val="0"/>
                        </a:spcBef>
                        <a:spcAft>
                          <a:spcPts val="0"/>
                        </a:spcAft>
                        <a:buNone/>
                      </a:pPr>
                      <a:r>
                        <a:rPr lang="en"/>
                        <a:t>Karën, Yulia</a:t>
                      </a:r>
                      <a:endParaRPr/>
                    </a:p>
                  </a:txBody>
                  <a:tcPr marT="91425" marB="91425" marR="91425" marL="91425"/>
                </a:tc>
              </a:tr>
              <a:tr h="609575">
                <a:tc>
                  <a:txBody>
                    <a:bodyPr/>
                    <a:lstStyle/>
                    <a:p>
                      <a:pPr indent="0" lvl="0" marL="0" rtl="0" algn="l">
                        <a:spcBef>
                          <a:spcPts val="0"/>
                        </a:spcBef>
                        <a:spcAft>
                          <a:spcPts val="0"/>
                        </a:spcAft>
                        <a:buNone/>
                      </a:pPr>
                      <a:r>
                        <a:rPr lang="en"/>
                        <a:t>10:30–11:00</a:t>
                      </a:r>
                      <a:endParaRPr/>
                    </a:p>
                  </a:txBody>
                  <a:tcPr marT="91425" marB="91425" marR="91425" marL="91425"/>
                </a:tc>
                <a:tc>
                  <a:txBody>
                    <a:bodyPr/>
                    <a:lstStyle/>
                    <a:p>
                      <a:pPr indent="0" lvl="0" marL="0" rtl="0" algn="l">
                        <a:spcBef>
                          <a:spcPts val="0"/>
                        </a:spcBef>
                        <a:spcAft>
                          <a:spcPts val="0"/>
                        </a:spcAft>
                        <a:buNone/>
                      </a:pPr>
                      <a:r>
                        <a:rPr lang="en"/>
                        <a:t>Tea and Coffee Break</a:t>
                      </a:r>
                      <a:endParaRPr/>
                    </a:p>
                  </a:txBody>
                  <a:tcPr marT="91425" marB="91425" marR="91425" marL="91425"/>
                </a:tc>
                <a:tc>
                  <a:txBody>
                    <a:bodyPr/>
                    <a:lstStyle/>
                    <a:p>
                      <a:pPr indent="0" lvl="0" marL="0" rtl="0" algn="l">
                        <a:spcBef>
                          <a:spcPts val="0"/>
                        </a:spcBef>
                        <a:spcAft>
                          <a:spcPts val="0"/>
                        </a:spcAft>
                        <a:buNone/>
                      </a:pPr>
                      <a:r>
                        <a:rPr i="1" lang="en"/>
                        <a:t>All Participants</a:t>
                      </a:r>
                      <a:endParaRPr i="1"/>
                    </a:p>
                  </a:txBody>
                  <a:tcPr marT="91425" marB="91425" marR="91425" marL="91425"/>
                </a:tc>
              </a:tr>
              <a:tr h="609575">
                <a:tc>
                  <a:txBody>
                    <a:bodyPr/>
                    <a:lstStyle/>
                    <a:p>
                      <a:pPr indent="0" lvl="0" marL="0" rtl="0" algn="l">
                        <a:spcBef>
                          <a:spcPts val="0"/>
                        </a:spcBef>
                        <a:spcAft>
                          <a:spcPts val="0"/>
                        </a:spcAft>
                        <a:buNone/>
                      </a:pPr>
                      <a:r>
                        <a:rPr lang="en"/>
                        <a:t>11:00</a:t>
                      </a:r>
                      <a:r>
                        <a:rPr lang="en">
                          <a:solidFill>
                            <a:schemeClr val="dk1"/>
                          </a:solidFill>
                        </a:rPr>
                        <a:t>–</a:t>
                      </a:r>
                      <a:r>
                        <a:rPr lang="en"/>
                        <a:t>11:55</a:t>
                      </a:r>
                      <a:endParaRPr/>
                    </a:p>
                  </a:txBody>
                  <a:tcPr marT="91425" marB="91425" marR="91425" marL="91425"/>
                </a:tc>
                <a:tc>
                  <a:txBody>
                    <a:bodyPr/>
                    <a:lstStyle/>
                    <a:p>
                      <a:pPr indent="0" lvl="0" marL="0" rtl="0" algn="l">
                        <a:spcBef>
                          <a:spcPts val="0"/>
                        </a:spcBef>
                        <a:spcAft>
                          <a:spcPts val="0"/>
                        </a:spcAft>
                        <a:buNone/>
                      </a:pPr>
                      <a:r>
                        <a:rPr lang="en"/>
                        <a:t>Team Discussions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i="1" lang="en">
                          <a:solidFill>
                            <a:schemeClr val="dk1"/>
                          </a:solidFill>
                        </a:rPr>
                        <a:t>All Participants</a:t>
                      </a:r>
                      <a:endParaRPr i="1"/>
                    </a:p>
                  </a:txBody>
                  <a:tcPr marT="91425" marB="91425" marR="91425" marL="91425"/>
                </a:tc>
              </a:tr>
              <a:tr h="609575">
                <a:tc>
                  <a:txBody>
                    <a:bodyPr/>
                    <a:lstStyle/>
                    <a:p>
                      <a:pPr indent="0" lvl="0" marL="0" rtl="0" algn="l">
                        <a:spcBef>
                          <a:spcPts val="0"/>
                        </a:spcBef>
                        <a:spcAft>
                          <a:spcPts val="0"/>
                        </a:spcAft>
                        <a:buNone/>
                      </a:pPr>
                      <a:r>
                        <a:rPr lang="en"/>
                        <a:t>11:55</a:t>
                      </a:r>
                      <a:r>
                        <a:rPr lang="en">
                          <a:solidFill>
                            <a:schemeClr val="dk1"/>
                          </a:solidFill>
                        </a:rPr>
                        <a:t>–</a:t>
                      </a:r>
                      <a:r>
                        <a:rPr lang="en"/>
                        <a:t>12:15</a:t>
                      </a:r>
                      <a:endParaRPr/>
                    </a:p>
                  </a:txBody>
                  <a:tcPr marT="91425" marB="91425" marR="91425" marL="91425"/>
                </a:tc>
                <a:tc>
                  <a:txBody>
                    <a:bodyPr/>
                    <a:lstStyle/>
                    <a:p>
                      <a:pPr indent="0" lvl="0" marL="0" rtl="0" algn="l">
                        <a:spcBef>
                          <a:spcPts val="0"/>
                        </a:spcBef>
                        <a:spcAft>
                          <a:spcPts val="0"/>
                        </a:spcAft>
                        <a:buNone/>
                      </a:pPr>
                      <a:r>
                        <a:rPr lang="en"/>
                        <a:t>Team Presentations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i="1" lang="en">
                          <a:solidFill>
                            <a:schemeClr val="dk1"/>
                          </a:solidFill>
                        </a:rPr>
                        <a:t>All Participants</a:t>
                      </a:r>
                      <a:endParaRPr i="1"/>
                    </a:p>
                  </a:txBody>
                  <a:tcPr marT="91425" marB="91425" marR="91425" marL="91425"/>
                </a:tc>
              </a:tr>
              <a:tr h="609575">
                <a:tc>
                  <a:txBody>
                    <a:bodyPr/>
                    <a:lstStyle/>
                    <a:p>
                      <a:pPr indent="0" lvl="0" marL="0" rtl="0" algn="l">
                        <a:spcBef>
                          <a:spcPts val="0"/>
                        </a:spcBef>
                        <a:spcAft>
                          <a:spcPts val="0"/>
                        </a:spcAft>
                        <a:buNone/>
                      </a:pPr>
                      <a:r>
                        <a:rPr lang="en"/>
                        <a:t>12:15–12:35</a:t>
                      </a:r>
                      <a:endParaRPr/>
                    </a:p>
                  </a:txBody>
                  <a:tcPr marT="91425" marB="91425" marR="91425" marL="91425"/>
                </a:tc>
                <a:tc>
                  <a:txBody>
                    <a:bodyPr/>
                    <a:lstStyle/>
                    <a:p>
                      <a:pPr indent="0" lvl="0" marL="0" rtl="0" algn="l">
                        <a:spcBef>
                          <a:spcPts val="0"/>
                        </a:spcBef>
                        <a:spcAft>
                          <a:spcPts val="0"/>
                        </a:spcAft>
                        <a:buNone/>
                      </a:pPr>
                      <a:r>
                        <a:rPr lang="en"/>
                        <a:t>Ethical Considerations Sections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Luciana</a:t>
                      </a:r>
                      <a:endParaRPr/>
                    </a:p>
                  </a:txBody>
                  <a:tcPr marT="91425" marB="91425" marR="91425" marL="91425"/>
                </a:tc>
              </a:tr>
              <a:tr h="251900">
                <a:tc>
                  <a:txBody>
                    <a:bodyPr/>
                    <a:lstStyle/>
                    <a:p>
                      <a:pPr indent="0" lvl="0" marL="0" rtl="0" algn="l">
                        <a:spcBef>
                          <a:spcPts val="0"/>
                        </a:spcBef>
                        <a:spcAft>
                          <a:spcPts val="0"/>
                        </a:spcAft>
                        <a:buNone/>
                      </a:pPr>
                      <a:r>
                        <a:rPr lang="en"/>
                        <a:t>12:35–12:45</a:t>
                      </a:r>
                      <a:endParaRPr/>
                    </a:p>
                  </a:txBody>
                  <a:tcPr marT="91425" marB="91425" marR="91425" marL="91425"/>
                </a:tc>
                <a:tc>
                  <a:txBody>
                    <a:bodyPr/>
                    <a:lstStyle/>
                    <a:p>
                      <a:pPr indent="0" lvl="0" marL="0" rtl="0" algn="l">
                        <a:spcBef>
                          <a:spcPts val="0"/>
                        </a:spcBef>
                        <a:spcAft>
                          <a:spcPts val="0"/>
                        </a:spcAft>
                        <a:buNone/>
                      </a:pPr>
                      <a:r>
                        <a:rPr lang="en"/>
                        <a:t>Closing and Call to Action</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Min</a:t>
                      </a:r>
                      <a:endParaRPr/>
                    </a:p>
                  </a:txBody>
                  <a:tcPr marT="91425" marB="91425" marR="91425" marL="91425"/>
                </a:tc>
              </a:tr>
            </a:tbl>
          </a:graphicData>
        </a:graphic>
      </p:graphicFrame>
      <p:cxnSp>
        <p:nvCxnSpPr>
          <p:cNvPr id="132" name="Google Shape;132;p23"/>
          <p:cNvCxnSpPr/>
          <p:nvPr/>
        </p:nvCxnSpPr>
        <p:spPr>
          <a:xfrm>
            <a:off x="682000" y="2571742"/>
            <a:ext cx="1051500" cy="0"/>
          </a:xfrm>
          <a:prstGeom prst="straightConnector1">
            <a:avLst/>
          </a:prstGeom>
          <a:noFill/>
          <a:ln cap="flat" cmpd="sng" w="76200">
            <a:solidFill>
              <a:srgbClr val="595959"/>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8"/>
          <p:cNvPicPr preferRelativeResize="0"/>
          <p:nvPr/>
        </p:nvPicPr>
        <p:blipFill>
          <a:blip r:embed="rId3">
            <a:alphaModFix/>
          </a:blip>
          <a:stretch>
            <a:fillRect/>
          </a:stretch>
        </p:blipFill>
        <p:spPr>
          <a:xfrm>
            <a:off x="5334863" y="1662093"/>
            <a:ext cx="2549175" cy="1700801"/>
          </a:xfrm>
          <a:prstGeom prst="rect">
            <a:avLst/>
          </a:prstGeom>
          <a:noFill/>
          <a:ln>
            <a:noFill/>
          </a:ln>
        </p:spPr>
      </p:pic>
      <p:pic>
        <p:nvPicPr>
          <p:cNvPr id="468" name="Google Shape;468;p68"/>
          <p:cNvPicPr preferRelativeResize="0"/>
          <p:nvPr/>
        </p:nvPicPr>
        <p:blipFill>
          <a:blip r:embed="rId4">
            <a:alphaModFix/>
          </a:blip>
          <a:stretch>
            <a:fillRect/>
          </a:stretch>
        </p:blipFill>
        <p:spPr>
          <a:xfrm>
            <a:off x="1259963" y="1662100"/>
            <a:ext cx="2381250" cy="1819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AI and people</a:t>
            </a:r>
            <a:endParaRPr>
              <a:solidFill>
                <a:srgbClr val="0B5394"/>
              </a:solidFill>
              <a:latin typeface="Open Sans"/>
              <a:ea typeface="Open Sans"/>
              <a:cs typeface="Open Sans"/>
              <a:sym typeface="Open Sans"/>
            </a:endParaRPr>
          </a:p>
        </p:txBody>
      </p:sp>
      <p:sp>
        <p:nvSpPr>
          <p:cNvPr id="474" name="Google Shape;474;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475" name="Google Shape;475;p69"/>
          <p:cNvPicPr preferRelativeResize="0"/>
          <p:nvPr/>
        </p:nvPicPr>
        <p:blipFill rotWithShape="1">
          <a:blip r:embed="rId3">
            <a:alphaModFix/>
          </a:blip>
          <a:srcRect b="24397" l="0" r="0" t="0"/>
          <a:stretch/>
        </p:blipFill>
        <p:spPr>
          <a:xfrm>
            <a:off x="424650" y="1143513"/>
            <a:ext cx="2038500" cy="1295850"/>
          </a:xfrm>
          <a:prstGeom prst="rect">
            <a:avLst/>
          </a:prstGeom>
          <a:noFill/>
          <a:ln>
            <a:noFill/>
          </a:ln>
        </p:spPr>
      </p:pic>
      <p:pic>
        <p:nvPicPr>
          <p:cNvPr id="476" name="Google Shape;476;p69"/>
          <p:cNvPicPr preferRelativeResize="0"/>
          <p:nvPr/>
        </p:nvPicPr>
        <p:blipFill rotWithShape="1">
          <a:blip r:embed="rId4">
            <a:alphaModFix/>
          </a:blip>
          <a:srcRect b="0" l="12011" r="19429" t="0"/>
          <a:stretch/>
        </p:blipFill>
        <p:spPr>
          <a:xfrm>
            <a:off x="1313250" y="2863721"/>
            <a:ext cx="2038500" cy="1560979"/>
          </a:xfrm>
          <a:prstGeom prst="rect">
            <a:avLst/>
          </a:prstGeom>
          <a:noFill/>
          <a:ln>
            <a:noFill/>
          </a:ln>
        </p:spPr>
      </p:pic>
      <p:pic>
        <p:nvPicPr>
          <p:cNvPr id="477" name="Google Shape;477;p69"/>
          <p:cNvPicPr preferRelativeResize="0"/>
          <p:nvPr/>
        </p:nvPicPr>
        <p:blipFill rotWithShape="1">
          <a:blip r:embed="rId5">
            <a:alphaModFix/>
          </a:blip>
          <a:srcRect b="0" l="15778" r="14467" t="0"/>
          <a:stretch/>
        </p:blipFill>
        <p:spPr>
          <a:xfrm>
            <a:off x="3617086" y="1166050"/>
            <a:ext cx="2105350" cy="1697675"/>
          </a:xfrm>
          <a:prstGeom prst="rect">
            <a:avLst/>
          </a:prstGeom>
          <a:noFill/>
          <a:ln>
            <a:noFill/>
          </a:ln>
        </p:spPr>
      </p:pic>
      <p:pic>
        <p:nvPicPr>
          <p:cNvPr id="478" name="Google Shape;478;p69"/>
          <p:cNvPicPr preferRelativeResize="0"/>
          <p:nvPr/>
        </p:nvPicPr>
        <p:blipFill rotWithShape="1">
          <a:blip r:embed="rId6">
            <a:alphaModFix/>
          </a:blip>
          <a:srcRect b="0" l="4703" r="58232" t="11016"/>
          <a:stretch/>
        </p:blipFill>
        <p:spPr>
          <a:xfrm>
            <a:off x="6003401" y="2420575"/>
            <a:ext cx="1469576" cy="2161876"/>
          </a:xfrm>
          <a:prstGeom prst="rect">
            <a:avLst/>
          </a:prstGeom>
          <a:noFill/>
          <a:ln>
            <a:noFill/>
          </a:ln>
        </p:spPr>
      </p:pic>
      <p:pic>
        <p:nvPicPr>
          <p:cNvPr id="479" name="Google Shape;479;p69"/>
          <p:cNvPicPr preferRelativeResize="0"/>
          <p:nvPr/>
        </p:nvPicPr>
        <p:blipFill>
          <a:blip r:embed="rId7">
            <a:alphaModFix/>
          </a:blip>
          <a:stretch>
            <a:fillRect/>
          </a:stretch>
        </p:blipFill>
        <p:spPr>
          <a:xfrm>
            <a:off x="7539838" y="1143525"/>
            <a:ext cx="1095375" cy="1447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485" name="Google Shape;485;p70"/>
          <p:cNvPicPr preferRelativeResize="0"/>
          <p:nvPr/>
        </p:nvPicPr>
        <p:blipFill rotWithShape="1">
          <a:blip r:embed="rId3">
            <a:alphaModFix/>
          </a:blip>
          <a:srcRect b="0" l="0" r="0" t="0"/>
          <a:stretch/>
        </p:blipFill>
        <p:spPr>
          <a:xfrm>
            <a:off x="2358225" y="1185816"/>
            <a:ext cx="4103834" cy="643662"/>
          </a:xfrm>
          <a:prstGeom prst="rect">
            <a:avLst/>
          </a:prstGeom>
          <a:noFill/>
          <a:ln>
            <a:noFill/>
          </a:ln>
        </p:spPr>
      </p:pic>
      <p:pic>
        <p:nvPicPr>
          <p:cNvPr id="486" name="Google Shape;486;p70"/>
          <p:cNvPicPr preferRelativeResize="0"/>
          <p:nvPr/>
        </p:nvPicPr>
        <p:blipFill rotWithShape="1">
          <a:blip r:embed="rId4">
            <a:alphaModFix/>
          </a:blip>
          <a:srcRect b="0" l="0" r="0" t="0"/>
          <a:stretch/>
        </p:blipFill>
        <p:spPr>
          <a:xfrm>
            <a:off x="3264713" y="1889397"/>
            <a:ext cx="3665512" cy="921441"/>
          </a:xfrm>
          <a:prstGeom prst="rect">
            <a:avLst/>
          </a:prstGeom>
          <a:noFill/>
          <a:ln>
            <a:noFill/>
          </a:ln>
        </p:spPr>
      </p:pic>
      <p:pic>
        <p:nvPicPr>
          <p:cNvPr id="487" name="Google Shape;487;p70"/>
          <p:cNvPicPr preferRelativeResize="0"/>
          <p:nvPr/>
        </p:nvPicPr>
        <p:blipFill rotWithShape="1">
          <a:blip r:embed="rId5">
            <a:alphaModFix/>
          </a:blip>
          <a:srcRect b="0" l="0" r="0" t="0"/>
          <a:stretch/>
        </p:blipFill>
        <p:spPr>
          <a:xfrm>
            <a:off x="2358225" y="2783882"/>
            <a:ext cx="3709780" cy="674929"/>
          </a:xfrm>
          <a:prstGeom prst="rect">
            <a:avLst/>
          </a:prstGeom>
          <a:noFill/>
          <a:ln>
            <a:noFill/>
          </a:ln>
        </p:spPr>
      </p:pic>
      <p:pic>
        <p:nvPicPr>
          <p:cNvPr id="488" name="Google Shape;488;p70"/>
          <p:cNvPicPr preferRelativeResize="0"/>
          <p:nvPr/>
        </p:nvPicPr>
        <p:blipFill rotWithShape="1">
          <a:blip r:embed="rId6">
            <a:alphaModFix/>
          </a:blip>
          <a:srcRect b="0" l="0" r="0" t="0"/>
          <a:stretch/>
        </p:blipFill>
        <p:spPr>
          <a:xfrm>
            <a:off x="3779044" y="3601538"/>
            <a:ext cx="2987663" cy="686130"/>
          </a:xfrm>
          <a:prstGeom prst="rect">
            <a:avLst/>
          </a:prstGeom>
          <a:noFill/>
          <a:ln>
            <a:noFill/>
          </a:ln>
        </p:spPr>
      </p:pic>
      <p:pic>
        <p:nvPicPr>
          <p:cNvPr id="489" name="Google Shape;489;p70"/>
          <p:cNvPicPr preferRelativeResize="0"/>
          <p:nvPr/>
        </p:nvPicPr>
        <p:blipFill rotWithShape="1">
          <a:blip r:embed="rId7">
            <a:alphaModFix/>
          </a:blip>
          <a:srcRect b="0" l="0" r="0" t="0"/>
          <a:stretch/>
        </p:blipFill>
        <p:spPr>
          <a:xfrm>
            <a:off x="2213769" y="4259830"/>
            <a:ext cx="4626945" cy="425592"/>
          </a:xfrm>
          <a:prstGeom prst="rect">
            <a:avLst/>
          </a:prstGeom>
          <a:noFill/>
          <a:ln>
            <a:noFill/>
          </a:ln>
        </p:spPr>
      </p:pic>
      <p:sp>
        <p:nvSpPr>
          <p:cNvPr id="490" name="Google Shape;490;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0B5394"/>
                </a:solidFill>
                <a:latin typeface="Open Sans"/>
                <a:ea typeface="Open Sans"/>
                <a:cs typeface="Open Sans"/>
                <a:sym typeface="Open Sans"/>
              </a:rPr>
              <a:t>AI and people</a:t>
            </a:r>
            <a:endParaRPr sz="2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496" name="Google Shape;496;p7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2800">
                <a:solidFill>
                  <a:srgbClr val="0B5394"/>
                </a:solidFill>
                <a:latin typeface="Open Sans"/>
                <a:ea typeface="Open Sans"/>
                <a:cs typeface="Open Sans"/>
                <a:sym typeface="Open Sans"/>
              </a:rPr>
              <a:t>What</a:t>
            </a:r>
            <a:r>
              <a:rPr lang="en"/>
              <a:t> </a:t>
            </a:r>
            <a:r>
              <a:rPr lang="en" sz="2800">
                <a:solidFill>
                  <a:srgbClr val="0B5394"/>
                </a:solidFill>
                <a:latin typeface="Open Sans"/>
                <a:ea typeface="Open Sans"/>
                <a:cs typeface="Open Sans"/>
                <a:sym typeface="Open Sans"/>
              </a:rPr>
              <a:t>are important ethical questions to ask in development and deployment of AI systems? </a:t>
            </a:r>
            <a:endParaRPr sz="2800">
              <a:solidFill>
                <a:srgbClr val="0B5394"/>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sz="2800">
              <a:solidFill>
                <a:srgbClr val="0B5394"/>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2800">
              <a:solidFill>
                <a:srgbClr val="0B5394"/>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a:t>
            </a:r>
            <a:r>
              <a:rPr lang="en">
                <a:solidFill>
                  <a:srgbClr val="0B5394"/>
                </a:solidFill>
                <a:latin typeface="Open Sans"/>
                <a:ea typeface="Open Sans"/>
                <a:cs typeface="Open Sans"/>
                <a:sym typeface="Open Sans"/>
              </a:rPr>
              <a:t>he “AI Gaydar”, 2017</a:t>
            </a:r>
            <a:endParaRPr>
              <a:solidFill>
                <a:srgbClr val="0B5394"/>
              </a:solidFill>
              <a:latin typeface="Open Sans"/>
              <a:ea typeface="Open Sans"/>
              <a:cs typeface="Open Sans"/>
              <a:sym typeface="Open Sans"/>
            </a:endParaRPr>
          </a:p>
        </p:txBody>
      </p:sp>
      <p:sp>
        <p:nvSpPr>
          <p:cNvPr id="502" name="Google Shape;50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503" name="Google Shape;503;p72"/>
          <p:cNvPicPr preferRelativeResize="0"/>
          <p:nvPr/>
        </p:nvPicPr>
        <p:blipFill>
          <a:blip r:embed="rId3">
            <a:alphaModFix/>
          </a:blip>
          <a:stretch>
            <a:fillRect/>
          </a:stretch>
        </p:blipFill>
        <p:spPr>
          <a:xfrm>
            <a:off x="2079713" y="1307500"/>
            <a:ext cx="4835285" cy="3138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a:t>
            </a:r>
            <a:r>
              <a:rPr lang="en">
                <a:solidFill>
                  <a:srgbClr val="0B5394"/>
                </a:solidFill>
                <a:latin typeface="Open Sans"/>
                <a:ea typeface="Open Sans"/>
                <a:cs typeface="Open Sans"/>
                <a:sym typeface="Open Sans"/>
              </a:rPr>
              <a:t>he “AI Gaydar”</a:t>
            </a:r>
            <a:endParaRPr>
              <a:solidFill>
                <a:srgbClr val="0B5394"/>
              </a:solidFill>
              <a:latin typeface="Open Sans"/>
              <a:ea typeface="Open Sans"/>
              <a:cs typeface="Open Sans"/>
              <a:sym typeface="Open Sans"/>
            </a:endParaRPr>
          </a:p>
        </p:txBody>
      </p:sp>
      <p:sp>
        <p:nvSpPr>
          <p:cNvPr id="509" name="Google Shape;509;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10" name="Google Shape;510;p73"/>
          <p:cNvSpPr txBox="1"/>
          <p:nvPr>
            <p:ph idx="4294967295" type="body"/>
          </p:nvPr>
        </p:nvSpPr>
        <p:spPr>
          <a:xfrm>
            <a:off x="270975" y="1058625"/>
            <a:ext cx="8520600" cy="35238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Clr>
                <a:srgbClr val="0B5394"/>
              </a:buClr>
              <a:buSzPct val="100000"/>
              <a:buChar char="●"/>
            </a:pPr>
            <a:r>
              <a:rPr lang="en" sz="1800">
                <a:solidFill>
                  <a:srgbClr val="666666"/>
                </a:solidFill>
              </a:rPr>
              <a:t>Research question</a:t>
            </a:r>
            <a:endParaRPr sz="1800">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Identification of  sexual orientation from facial features</a:t>
            </a:r>
            <a:br>
              <a:rPr lang="en">
                <a:solidFill>
                  <a:srgbClr val="666666"/>
                </a:solidFill>
              </a:rPr>
            </a:br>
            <a:endParaRPr>
              <a:solidFill>
                <a:srgbClr val="666666"/>
              </a:solidFill>
            </a:endParaRPr>
          </a:p>
          <a:p>
            <a:pPr indent="-325755" lvl="0" marL="457200" rtl="0" algn="l">
              <a:spcBef>
                <a:spcPts val="0"/>
              </a:spcBef>
              <a:spcAft>
                <a:spcPts val="0"/>
              </a:spcAft>
              <a:buClr>
                <a:srgbClr val="0B5394"/>
              </a:buClr>
              <a:buSzPct val="100000"/>
              <a:buChar char="●"/>
            </a:pPr>
            <a:r>
              <a:rPr lang="en" sz="1800">
                <a:solidFill>
                  <a:srgbClr val="666666"/>
                </a:solidFill>
              </a:rPr>
              <a:t>Data collection</a:t>
            </a:r>
            <a:endParaRPr sz="1800">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Photos downloaded from a popular American dating website</a:t>
            </a:r>
            <a:endParaRPr>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35,326 pictures of 14,776 people, all white, with gay and straight, male and female, all represented evenly</a:t>
            </a:r>
            <a:br>
              <a:rPr lang="en">
                <a:solidFill>
                  <a:srgbClr val="666666"/>
                </a:solidFill>
              </a:rPr>
            </a:br>
            <a:endParaRPr>
              <a:solidFill>
                <a:srgbClr val="666666"/>
              </a:solidFill>
            </a:endParaRPr>
          </a:p>
          <a:p>
            <a:pPr indent="-325755" lvl="0" marL="457200" rtl="0" algn="l">
              <a:spcBef>
                <a:spcPts val="0"/>
              </a:spcBef>
              <a:spcAft>
                <a:spcPts val="0"/>
              </a:spcAft>
              <a:buClr>
                <a:srgbClr val="0B5394"/>
              </a:buClr>
              <a:buSzPct val="100000"/>
              <a:buChar char="●"/>
            </a:pPr>
            <a:r>
              <a:rPr lang="en" sz="1800">
                <a:solidFill>
                  <a:srgbClr val="666666"/>
                </a:solidFill>
              </a:rPr>
              <a:t>Method</a:t>
            </a:r>
            <a:endParaRPr sz="1800">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A deep learning model was used to extract facial features + grooming features; then a logistic regression classifier was applied for classification</a:t>
            </a:r>
            <a:br>
              <a:rPr lang="en">
                <a:solidFill>
                  <a:srgbClr val="666666"/>
                </a:solidFill>
              </a:rPr>
            </a:br>
            <a:endParaRPr>
              <a:solidFill>
                <a:srgbClr val="666666"/>
              </a:solidFill>
            </a:endParaRPr>
          </a:p>
          <a:p>
            <a:pPr indent="-325755" lvl="0" marL="457200" rtl="0" algn="l">
              <a:spcBef>
                <a:spcPts val="0"/>
              </a:spcBef>
              <a:spcAft>
                <a:spcPts val="0"/>
              </a:spcAft>
              <a:buClr>
                <a:srgbClr val="0B5394"/>
              </a:buClr>
              <a:buSzPct val="100000"/>
              <a:buChar char="●"/>
            </a:pPr>
            <a:r>
              <a:rPr lang="en" sz="1800">
                <a:solidFill>
                  <a:srgbClr val="666666"/>
                </a:solidFill>
              </a:rPr>
              <a:t>Accuracy</a:t>
            </a:r>
            <a:endParaRPr sz="1800">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81% for men,  74% for women </a:t>
            </a:r>
            <a:br>
              <a:rPr lang="en">
                <a:solidFill>
                  <a:srgbClr val="666666"/>
                </a:solidFill>
              </a:rPr>
            </a:br>
            <a:endParaRPr>
              <a:solidFill>
                <a:srgbClr val="666666"/>
              </a:solidFill>
            </a:endParaRPr>
          </a:p>
          <a:p>
            <a:pPr indent="-249555" lvl="0" marL="342900" rtl="0" algn="l">
              <a:spcBef>
                <a:spcPts val="0"/>
              </a:spcBef>
              <a:spcAft>
                <a:spcPts val="0"/>
              </a:spcAft>
              <a:buClr>
                <a:srgbClr val="0B5394"/>
              </a:buClr>
              <a:buSzPct val="100000"/>
              <a:buChar char="●"/>
            </a:pPr>
            <a:r>
              <a:rPr lang="en">
                <a:solidFill>
                  <a:srgbClr val="666666"/>
                </a:solidFill>
              </a:rPr>
              <a:t>Motivation for the study: expose a threat to the privacy and safety of gay men and women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The “AI Gaydar”</a:t>
            </a:r>
            <a:endParaRPr>
              <a:solidFill>
                <a:srgbClr val="0B5394"/>
              </a:solidFill>
              <a:latin typeface="Open Sans"/>
              <a:ea typeface="Open Sans"/>
              <a:cs typeface="Open Sans"/>
              <a:sym typeface="Open Sans"/>
            </a:endParaRPr>
          </a:p>
        </p:txBody>
      </p:sp>
      <p:sp>
        <p:nvSpPr>
          <p:cNvPr id="516" name="Google Shape;516;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17" name="Google Shape;517;p74"/>
          <p:cNvSpPr txBox="1"/>
          <p:nvPr>
            <p:ph idx="4294967295" type="body"/>
          </p:nvPr>
        </p:nvSpPr>
        <p:spPr>
          <a:xfrm>
            <a:off x="270975" y="1058625"/>
            <a:ext cx="8520600" cy="35238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Clr>
                <a:srgbClr val="0B5394"/>
              </a:buClr>
              <a:buSzPct val="100000"/>
              <a:buChar char="●"/>
            </a:pPr>
            <a:r>
              <a:rPr lang="en" sz="1800">
                <a:solidFill>
                  <a:srgbClr val="666666"/>
                </a:solidFill>
              </a:rPr>
              <a:t>Research question</a:t>
            </a:r>
            <a:endParaRPr sz="1800">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Identification of  sexual orientation from facial features</a:t>
            </a:r>
            <a:br>
              <a:rPr lang="en">
                <a:solidFill>
                  <a:srgbClr val="666666"/>
                </a:solidFill>
              </a:rPr>
            </a:br>
            <a:endParaRPr>
              <a:solidFill>
                <a:srgbClr val="666666"/>
              </a:solidFill>
            </a:endParaRPr>
          </a:p>
          <a:p>
            <a:pPr indent="-325755" lvl="0" marL="457200" rtl="0" algn="l">
              <a:spcBef>
                <a:spcPts val="0"/>
              </a:spcBef>
              <a:spcAft>
                <a:spcPts val="0"/>
              </a:spcAft>
              <a:buClr>
                <a:srgbClr val="0B5394"/>
              </a:buClr>
              <a:buSzPct val="100000"/>
              <a:buChar char="●"/>
            </a:pPr>
            <a:r>
              <a:rPr lang="en" sz="1800">
                <a:solidFill>
                  <a:srgbClr val="666666"/>
                </a:solidFill>
              </a:rPr>
              <a:t>Data collection</a:t>
            </a:r>
            <a:endParaRPr sz="1800">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Photos downloaded from a popular American dating website</a:t>
            </a:r>
            <a:endParaRPr>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35,326 pictures of 14,776 people, all white, with gay and straight, male and female, all represented evenly</a:t>
            </a:r>
            <a:br>
              <a:rPr lang="en">
                <a:solidFill>
                  <a:srgbClr val="666666"/>
                </a:solidFill>
              </a:rPr>
            </a:br>
            <a:endParaRPr>
              <a:solidFill>
                <a:srgbClr val="666666"/>
              </a:solidFill>
            </a:endParaRPr>
          </a:p>
          <a:p>
            <a:pPr indent="-325755" lvl="0" marL="457200" rtl="0" algn="l">
              <a:spcBef>
                <a:spcPts val="0"/>
              </a:spcBef>
              <a:spcAft>
                <a:spcPts val="0"/>
              </a:spcAft>
              <a:buClr>
                <a:srgbClr val="0B5394"/>
              </a:buClr>
              <a:buSzPct val="100000"/>
              <a:buChar char="●"/>
            </a:pPr>
            <a:r>
              <a:rPr lang="en" sz="1800">
                <a:solidFill>
                  <a:srgbClr val="666666"/>
                </a:solidFill>
              </a:rPr>
              <a:t>Method</a:t>
            </a:r>
            <a:endParaRPr sz="1800">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A deep learning model was used to extract facial features + grooming features; then a logistic regression classifier was applied for classification</a:t>
            </a:r>
            <a:br>
              <a:rPr lang="en">
                <a:solidFill>
                  <a:srgbClr val="666666"/>
                </a:solidFill>
              </a:rPr>
            </a:br>
            <a:endParaRPr>
              <a:solidFill>
                <a:srgbClr val="666666"/>
              </a:solidFill>
            </a:endParaRPr>
          </a:p>
          <a:p>
            <a:pPr indent="-325755" lvl="0" marL="457200" rtl="0" algn="l">
              <a:spcBef>
                <a:spcPts val="0"/>
              </a:spcBef>
              <a:spcAft>
                <a:spcPts val="0"/>
              </a:spcAft>
              <a:buClr>
                <a:srgbClr val="0B5394"/>
              </a:buClr>
              <a:buSzPct val="100000"/>
              <a:buChar char="●"/>
            </a:pPr>
            <a:r>
              <a:rPr lang="en" sz="1800">
                <a:solidFill>
                  <a:srgbClr val="666666"/>
                </a:solidFill>
              </a:rPr>
              <a:t>Accuracy</a:t>
            </a:r>
            <a:endParaRPr sz="1800">
              <a:solidFill>
                <a:srgbClr val="666666"/>
              </a:solidFill>
            </a:endParaRPr>
          </a:p>
          <a:p>
            <a:pPr indent="-304165" lvl="1" marL="914400" rtl="0" algn="l">
              <a:spcBef>
                <a:spcPts val="0"/>
              </a:spcBef>
              <a:spcAft>
                <a:spcPts val="0"/>
              </a:spcAft>
              <a:buClr>
                <a:srgbClr val="666666"/>
              </a:buClr>
              <a:buSzPct val="100000"/>
              <a:buChar char="○"/>
            </a:pPr>
            <a:r>
              <a:rPr lang="en">
                <a:solidFill>
                  <a:srgbClr val="666666"/>
                </a:solidFill>
              </a:rPr>
              <a:t>81% for men,  74% for women </a:t>
            </a:r>
            <a:br>
              <a:rPr lang="en">
                <a:solidFill>
                  <a:srgbClr val="666666"/>
                </a:solidFill>
              </a:rPr>
            </a:br>
            <a:endParaRPr>
              <a:solidFill>
                <a:srgbClr val="666666"/>
              </a:solidFill>
            </a:endParaRPr>
          </a:p>
          <a:p>
            <a:pPr indent="-249555" lvl="0" marL="342900" rtl="0" algn="l">
              <a:spcBef>
                <a:spcPts val="0"/>
              </a:spcBef>
              <a:spcAft>
                <a:spcPts val="0"/>
              </a:spcAft>
              <a:buClr>
                <a:srgbClr val="0B5394"/>
              </a:buClr>
              <a:buSzPct val="100000"/>
              <a:buChar char="●"/>
            </a:pPr>
            <a:r>
              <a:rPr lang="en">
                <a:solidFill>
                  <a:srgbClr val="666666"/>
                </a:solidFill>
              </a:rPr>
              <a:t>Motivation for the study: expose a threat to the privacy and safety of gay men and women </a:t>
            </a:r>
            <a:endParaRPr/>
          </a:p>
        </p:txBody>
      </p:sp>
      <p:sp>
        <p:nvSpPr>
          <p:cNvPr id="518" name="Google Shape;518;p74"/>
          <p:cNvSpPr txBox="1"/>
          <p:nvPr/>
        </p:nvSpPr>
        <p:spPr>
          <a:xfrm rot="-1381481">
            <a:off x="728406" y="2274225"/>
            <a:ext cx="7345683" cy="85693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rgbClr val="990000"/>
                </a:solidFill>
              </a:rPr>
              <a:t>What went wrong?</a:t>
            </a:r>
            <a:endParaRPr b="1" sz="2800">
              <a:solidFill>
                <a:srgbClr val="99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Questioning the ethics of the research question</a:t>
            </a:r>
            <a:endParaRPr>
              <a:solidFill>
                <a:srgbClr val="0B5394"/>
              </a:solidFill>
              <a:latin typeface="Open Sans"/>
              <a:ea typeface="Open Sans"/>
              <a:cs typeface="Open Sans"/>
              <a:sym typeface="Open Sans"/>
            </a:endParaRPr>
          </a:p>
        </p:txBody>
      </p:sp>
      <p:sp>
        <p:nvSpPr>
          <p:cNvPr id="524" name="Google Shape;524;p75"/>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rgbClr val="0B5394"/>
              </a:buClr>
              <a:buSzPct val="100000"/>
              <a:buChar char="●"/>
            </a:pPr>
            <a:r>
              <a:rPr lang="en"/>
              <a:t>Identification of sexual orientation from facial features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25" name="Google Shape;52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526" name="Google Shape;526;p75"/>
          <p:cNvPicPr preferRelativeResize="0"/>
          <p:nvPr/>
        </p:nvPicPr>
        <p:blipFill>
          <a:blip r:embed="rId3">
            <a:alphaModFix/>
          </a:blip>
          <a:stretch>
            <a:fillRect/>
          </a:stretch>
        </p:blipFill>
        <p:spPr>
          <a:xfrm>
            <a:off x="3153150" y="2002825"/>
            <a:ext cx="2837700" cy="2151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idx="4294967295" type="body"/>
          </p:nvPr>
        </p:nvSpPr>
        <p:spPr>
          <a:xfrm>
            <a:off x="270975" y="1166050"/>
            <a:ext cx="8520600" cy="3416400"/>
          </a:xfrm>
          <a:prstGeom prst="rect">
            <a:avLst/>
          </a:prstGeom>
        </p:spPr>
        <p:txBody>
          <a:bodyPr anchorCtr="0" anchor="t" bIns="91425" lIns="91425" spcFirstLastPara="1" rIns="91425" wrap="square" tIns="91425">
            <a:normAutofit fontScale="92500"/>
          </a:bodyPr>
          <a:lstStyle/>
          <a:p>
            <a:pPr indent="-322580" lvl="0" marL="457200" marR="0" rtl="0" algn="l">
              <a:lnSpc>
                <a:spcPct val="115000"/>
              </a:lnSpc>
              <a:spcBef>
                <a:spcPts val="0"/>
              </a:spcBef>
              <a:spcAft>
                <a:spcPts val="0"/>
              </a:spcAft>
              <a:buClr>
                <a:srgbClr val="0B5394"/>
              </a:buClr>
              <a:buSzPct val="88888"/>
              <a:buChar char="●"/>
            </a:pPr>
            <a:r>
              <a:rPr lang="en" sz="1800">
                <a:solidFill>
                  <a:srgbClr val="666666"/>
                </a:solidFill>
              </a:rPr>
              <a:t>In many countries being gay person is prosecutable (by law or by society) and in some places there is even death penalty for it </a:t>
            </a:r>
            <a:endParaRPr sz="1800">
              <a:solidFill>
                <a:srgbClr val="666666"/>
              </a:solidFill>
            </a:endParaRPr>
          </a:p>
          <a:p>
            <a:pPr indent="-322580" lvl="0" marL="457200" marR="0" rtl="0" algn="l">
              <a:lnSpc>
                <a:spcPct val="115000"/>
              </a:lnSpc>
              <a:spcBef>
                <a:spcPts val="0"/>
              </a:spcBef>
              <a:spcAft>
                <a:spcPts val="0"/>
              </a:spcAft>
              <a:buClr>
                <a:srgbClr val="0B5394"/>
              </a:buClr>
              <a:buSzPct val="88888"/>
              <a:buChar char="●"/>
            </a:pPr>
            <a:r>
              <a:rPr lang="en" sz="1800">
                <a:solidFill>
                  <a:srgbClr val="666666"/>
                </a:solidFill>
              </a:rPr>
              <a:t>It might affect people’s employment; family relationships; health care  opportunities; </a:t>
            </a:r>
            <a:endParaRPr sz="1800">
              <a:solidFill>
                <a:srgbClr val="666666"/>
              </a:solidFill>
            </a:endParaRPr>
          </a:p>
          <a:p>
            <a:pPr indent="-322580" lvl="0" marL="457200" marR="0" rtl="0" algn="l">
              <a:lnSpc>
                <a:spcPct val="115000"/>
              </a:lnSpc>
              <a:spcBef>
                <a:spcPts val="0"/>
              </a:spcBef>
              <a:spcAft>
                <a:spcPts val="0"/>
              </a:spcAft>
              <a:buClr>
                <a:srgbClr val="0B5394"/>
              </a:buClr>
              <a:buSzPct val="88888"/>
              <a:buChar char="●"/>
            </a:pPr>
            <a:r>
              <a:rPr lang="en">
                <a:solidFill>
                  <a:srgbClr val="666666"/>
                </a:solidFill>
              </a:rPr>
              <a:t>Personal a</a:t>
            </a:r>
            <a:r>
              <a:rPr lang="en" sz="1800">
                <a:solidFill>
                  <a:srgbClr val="666666"/>
                </a:solidFill>
              </a:rPr>
              <a:t>ttributes like gender, race, sexual orientation, religion are social constructs. </a:t>
            </a:r>
            <a:r>
              <a:rPr lang="en">
                <a:solidFill>
                  <a:srgbClr val="666666"/>
                </a:solidFill>
              </a:rPr>
              <a:t>They can</a:t>
            </a:r>
            <a:r>
              <a:rPr lang="en" sz="1800">
                <a:solidFill>
                  <a:srgbClr val="666666"/>
                </a:solidFill>
              </a:rPr>
              <a:t> change over time. They can be non-binary. They are private, intimate, often not visible publicly.  </a:t>
            </a:r>
            <a:endParaRPr sz="1800">
              <a:solidFill>
                <a:srgbClr val="666666"/>
              </a:solidFill>
            </a:endParaRPr>
          </a:p>
          <a:p>
            <a:pPr indent="-322580" lvl="0" marL="457200" marR="0" rtl="0" algn="l">
              <a:lnSpc>
                <a:spcPct val="115000"/>
              </a:lnSpc>
              <a:spcBef>
                <a:spcPts val="0"/>
              </a:spcBef>
              <a:spcAft>
                <a:spcPts val="0"/>
              </a:spcAft>
              <a:buClr>
                <a:srgbClr val="0B5394"/>
              </a:buClr>
              <a:buSzPct val="88888"/>
              <a:buChar char="●"/>
            </a:pPr>
            <a:r>
              <a:rPr lang="en" sz="1800">
                <a:solidFill>
                  <a:srgbClr val="666666"/>
                </a:solidFill>
              </a:rPr>
              <a:t>Importantly, these are properties for which people are often discriminated against.</a:t>
            </a:r>
            <a:endParaRPr sz="1800">
              <a:solidFill>
                <a:srgbClr val="666666"/>
              </a:solidFill>
            </a:endParaRPr>
          </a:p>
          <a:p>
            <a:pPr indent="0" lvl="0" marL="0" marR="0" rtl="0" algn="l">
              <a:lnSpc>
                <a:spcPct val="115000"/>
              </a:lnSpc>
              <a:spcBef>
                <a:spcPts val="1600"/>
              </a:spcBef>
              <a:spcAft>
                <a:spcPts val="0"/>
              </a:spcAft>
              <a:buNone/>
            </a:pPr>
            <a:r>
              <a:rPr lang="en" sz="1800">
                <a:solidFill>
                  <a:srgbClr val="666666"/>
                </a:solidFill>
              </a:rPr>
              <a:t> </a:t>
            </a:r>
            <a:endParaRPr sz="1800">
              <a:solidFill>
                <a:srgbClr val="666666"/>
              </a:solidFill>
            </a:endParaRPr>
          </a:p>
          <a:p>
            <a:pPr indent="0" lvl="0" marL="457200" rtl="0" algn="l">
              <a:spcBef>
                <a:spcPts val="1600"/>
              </a:spcBef>
              <a:spcAft>
                <a:spcPts val="1200"/>
              </a:spcAft>
              <a:buNone/>
            </a:pPr>
            <a:r>
              <a:t/>
            </a:r>
            <a:endParaRPr sz="1800">
              <a:solidFill>
                <a:schemeClr val="dk1"/>
              </a:solidFill>
            </a:endParaRPr>
          </a:p>
        </p:txBody>
      </p:sp>
      <p:sp>
        <p:nvSpPr>
          <p:cNvPr id="532" name="Google Shape;532;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Sexual orientation classifier - who can be</a:t>
            </a:r>
            <a:r>
              <a:rPr lang="en" sz="2900"/>
              <a:t> </a:t>
            </a:r>
            <a:r>
              <a:rPr lang="en">
                <a:solidFill>
                  <a:srgbClr val="0B5394"/>
                </a:solidFill>
                <a:latin typeface="Open Sans"/>
                <a:ea typeface="Open Sans"/>
                <a:cs typeface="Open Sans"/>
                <a:sym typeface="Open Sans"/>
              </a:rPr>
              <a:t>harmed?</a:t>
            </a:r>
            <a:endParaRPr sz="2900"/>
          </a:p>
        </p:txBody>
      </p:sp>
      <p:sp>
        <p:nvSpPr>
          <p:cNvPr id="533" name="Google Shape;533;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Dual framing in predictive analytics</a:t>
            </a:r>
            <a:endParaRPr>
              <a:solidFill>
                <a:srgbClr val="0B5394"/>
              </a:solidFill>
              <a:latin typeface="Open Sans"/>
              <a:ea typeface="Open Sans"/>
              <a:cs typeface="Open Sans"/>
              <a:sym typeface="Open Sans"/>
            </a:endParaRPr>
          </a:p>
        </p:txBody>
      </p:sp>
      <p:sp>
        <p:nvSpPr>
          <p:cNvPr id="539" name="Google Shape;539;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540" name="Google Shape;540;p77"/>
          <p:cNvPicPr preferRelativeResize="0"/>
          <p:nvPr/>
        </p:nvPicPr>
        <p:blipFill>
          <a:blip r:embed="rId3">
            <a:alphaModFix/>
          </a:blip>
          <a:stretch>
            <a:fillRect/>
          </a:stretch>
        </p:blipFill>
        <p:spPr>
          <a:xfrm>
            <a:off x="1686975" y="1098796"/>
            <a:ext cx="6007125" cy="1629950"/>
          </a:xfrm>
          <a:prstGeom prst="rect">
            <a:avLst/>
          </a:prstGeom>
          <a:noFill/>
          <a:ln>
            <a:noFill/>
          </a:ln>
        </p:spPr>
      </p:pic>
      <p:sp>
        <p:nvSpPr>
          <p:cNvPr id="541" name="Google Shape;541;p77"/>
          <p:cNvSpPr txBox="1"/>
          <p:nvPr/>
        </p:nvSpPr>
        <p:spPr>
          <a:xfrm>
            <a:off x="47850" y="2881150"/>
            <a:ext cx="9048300" cy="226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400">
                <a:solidFill>
                  <a:schemeClr val="dk2"/>
                </a:solidFill>
              </a:rPr>
              <a:t>“We live in a dangerous world, where harm doers and criminals easily mingle with the general population; the vast majority of them are unknown to the authorities.</a:t>
            </a:r>
            <a:endParaRPr i="1" sz="1400">
              <a:solidFill>
                <a:schemeClr val="dk2"/>
              </a:solidFill>
            </a:endParaRPr>
          </a:p>
          <a:p>
            <a:pPr indent="0" lvl="0" marL="0" rtl="0" algn="l">
              <a:lnSpc>
                <a:spcPct val="115000"/>
              </a:lnSpc>
              <a:spcBef>
                <a:spcPts val="0"/>
              </a:spcBef>
              <a:spcAft>
                <a:spcPts val="0"/>
              </a:spcAft>
              <a:buNone/>
            </a:pPr>
            <a:r>
              <a:rPr i="1" lang="en" sz="1400">
                <a:solidFill>
                  <a:schemeClr val="dk2"/>
                </a:solidFill>
              </a:rPr>
              <a:t>As a result, it is becoming ever more challenging to detect anonymous threats in</a:t>
            </a:r>
            <a:endParaRPr i="1" sz="1400">
              <a:solidFill>
                <a:schemeClr val="dk2"/>
              </a:solidFill>
            </a:endParaRPr>
          </a:p>
          <a:p>
            <a:pPr indent="0" lvl="0" marL="0" rtl="0" algn="l">
              <a:lnSpc>
                <a:spcPct val="115000"/>
              </a:lnSpc>
              <a:spcBef>
                <a:spcPts val="0"/>
              </a:spcBef>
              <a:spcAft>
                <a:spcPts val="0"/>
              </a:spcAft>
              <a:buNone/>
            </a:pPr>
            <a:r>
              <a:rPr i="1" lang="en" sz="1400">
                <a:solidFill>
                  <a:schemeClr val="dk2"/>
                </a:solidFill>
              </a:rPr>
              <a:t>public places such as airports, train stations, government and public buildings and</a:t>
            </a:r>
            <a:endParaRPr i="1" sz="1400">
              <a:solidFill>
                <a:schemeClr val="dk2"/>
              </a:solidFill>
            </a:endParaRPr>
          </a:p>
          <a:p>
            <a:pPr indent="0" lvl="0" marL="0" rtl="0" algn="l">
              <a:lnSpc>
                <a:spcPct val="115000"/>
              </a:lnSpc>
              <a:spcBef>
                <a:spcPts val="0"/>
              </a:spcBef>
              <a:spcAft>
                <a:spcPts val="0"/>
              </a:spcAft>
              <a:buNone/>
            </a:pPr>
            <a:r>
              <a:rPr i="1" lang="en" sz="1400">
                <a:solidFill>
                  <a:schemeClr val="dk2"/>
                </a:solidFill>
              </a:rPr>
              <a:t>border control. Public Safety agencies, city police department, smart city service providers and other law enforcement entities are increasingly strive for Predictive Screening solutions, that can monitor, prevent, and forecast criminal events and public disorder without direct investigation or innocent people interrogations. “</a:t>
            </a:r>
            <a:endParaRPr i="1" sz="14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6" name="Shape 136"/>
        <p:cNvGrpSpPr/>
        <p:nvPr/>
      </p:nvGrpSpPr>
      <p:grpSpPr>
        <a:xfrm>
          <a:off x="0" y="0"/>
          <a:ext cx="0" cy="0"/>
          <a:chOff x="0" y="0"/>
          <a:chExt cx="0" cy="0"/>
        </a:xfrm>
      </p:grpSpPr>
      <p:sp>
        <p:nvSpPr>
          <p:cNvPr id="137" name="Google Shape;137;p24"/>
          <p:cNvSpPr txBox="1"/>
          <p:nvPr/>
        </p:nvSpPr>
        <p:spPr>
          <a:xfrm>
            <a:off x="972300" y="1482750"/>
            <a:ext cx="7199400" cy="8853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Introduction and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Foundations for Ethics</a:t>
            </a:r>
            <a:r>
              <a:rPr b="1" lang="en" sz="3600">
                <a:solidFill>
                  <a:schemeClr val="lt1"/>
                </a:solidFill>
                <a:latin typeface="Open Sans"/>
                <a:ea typeface="Open Sans"/>
                <a:cs typeface="Open Sans"/>
                <a:sym typeface="Open Sans"/>
              </a:rPr>
              <a:t>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200" u="sng">
                <a:solidFill>
                  <a:schemeClr val="lt1"/>
                </a:solidFill>
                <a:latin typeface="Open Sans"/>
                <a:ea typeface="Open Sans"/>
                <a:cs typeface="Open Sans"/>
                <a:sym typeface="Open Sans"/>
              </a:rPr>
              <a:t>Karën</a:t>
            </a:r>
            <a:r>
              <a:rPr b="1" lang="en" sz="2200">
                <a:solidFill>
                  <a:schemeClr val="lt1"/>
                </a:solidFill>
                <a:latin typeface="Open Sans"/>
                <a:ea typeface="Open Sans"/>
                <a:cs typeface="Open Sans"/>
                <a:sym typeface="Open Sans"/>
              </a:rPr>
              <a:t> </a:t>
            </a:r>
            <a:r>
              <a:rPr b="1" lang="en" sz="2200">
                <a:solidFill>
                  <a:schemeClr val="lt1"/>
                </a:solidFill>
                <a:latin typeface="Open Sans"/>
                <a:ea typeface="Open Sans"/>
                <a:cs typeface="Open Sans"/>
                <a:sym typeface="Open Sans"/>
              </a:rPr>
              <a:t>and Yulia</a:t>
            </a:r>
            <a:endParaRPr b="1" sz="2200">
              <a:solidFill>
                <a:schemeClr val="lt1"/>
              </a:solidFill>
              <a:latin typeface="Open Sans"/>
              <a:ea typeface="Open Sans"/>
              <a:cs typeface="Open Sans"/>
              <a:sym typeface="Open Sans"/>
            </a:endParaRPr>
          </a:p>
        </p:txBody>
      </p:sp>
      <p:sp>
        <p:nvSpPr>
          <p:cNvPr id="138" name="Google Shape;138;p24"/>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lt1"/>
                </a:solidFill>
                <a:latin typeface="Open Sans"/>
                <a:ea typeface="Open Sans"/>
                <a:cs typeface="Open Sans"/>
                <a:sym typeface="Open Sans"/>
                <a:hlinkClick r:id="rId3">
                  <a:extLst>
                    <a:ext uri="{A12FA001-AC4F-418D-AE19-62706E023703}">
                      <ahyp:hlinkClr val="tx"/>
                    </a:ext>
                  </a:extLst>
                </a:hlinkClick>
              </a:rPr>
              <a:t>http://bit.ly/eacl23-ethics-slides</a:t>
            </a:r>
            <a:endParaRPr sz="1500">
              <a:solidFill>
                <a:schemeClr val="lt1"/>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Data</a:t>
            </a:r>
            <a:endParaRPr>
              <a:solidFill>
                <a:srgbClr val="0B5394"/>
              </a:solidFill>
              <a:latin typeface="Open Sans"/>
              <a:ea typeface="Open Sans"/>
              <a:cs typeface="Open Sans"/>
              <a:sym typeface="Open Sans"/>
            </a:endParaRPr>
          </a:p>
        </p:txBody>
      </p:sp>
      <p:sp>
        <p:nvSpPr>
          <p:cNvPr id="547" name="Google Shape;547;p78"/>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B5394"/>
              </a:buClr>
              <a:buSzPts val="1800"/>
              <a:buChar char="●"/>
            </a:pPr>
            <a:r>
              <a:rPr lang="en"/>
              <a:t>Photos downloaded from a popular American dating website</a:t>
            </a:r>
            <a:endParaRPr/>
          </a:p>
          <a:p>
            <a:pPr indent="-342900" lvl="0" marL="457200" rtl="0" algn="l">
              <a:spcBef>
                <a:spcPts val="0"/>
              </a:spcBef>
              <a:spcAft>
                <a:spcPts val="0"/>
              </a:spcAft>
              <a:buClr>
                <a:srgbClr val="0B5394"/>
              </a:buClr>
              <a:buSzPts val="1800"/>
              <a:buChar char="●"/>
            </a:pPr>
            <a:r>
              <a:rPr lang="en"/>
              <a:t>35,326 pictures of 14,776 people, all white, with gay and straight, male and female, all represented evenly</a:t>
            </a:r>
            <a:endParaRPr/>
          </a:p>
          <a:p>
            <a:pPr indent="0" lvl="0" marL="0" rtl="0" algn="l">
              <a:spcBef>
                <a:spcPts val="1200"/>
              </a:spcBef>
              <a:spcAft>
                <a:spcPts val="1200"/>
              </a:spcAft>
              <a:buNone/>
            </a:pPr>
            <a:r>
              <a:t/>
            </a:r>
            <a:endParaRPr/>
          </a:p>
        </p:txBody>
      </p:sp>
      <p:sp>
        <p:nvSpPr>
          <p:cNvPr id="548" name="Google Shape;548;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Data privacy</a:t>
            </a:r>
            <a:endParaRPr>
              <a:solidFill>
                <a:srgbClr val="0B5394"/>
              </a:solidFill>
              <a:latin typeface="Open Sans"/>
              <a:ea typeface="Open Sans"/>
              <a:cs typeface="Open Sans"/>
              <a:sym typeface="Open Sans"/>
            </a:endParaRPr>
          </a:p>
        </p:txBody>
      </p:sp>
      <p:sp>
        <p:nvSpPr>
          <p:cNvPr id="554" name="Google Shape;554;p79"/>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B5394"/>
              </a:buClr>
              <a:buSzPts val="1800"/>
              <a:buChar char="●"/>
            </a:pPr>
            <a:r>
              <a:rPr lang="en"/>
              <a:t>Photos downloaded from a popular American dating website</a:t>
            </a:r>
            <a:endParaRPr/>
          </a:p>
          <a:p>
            <a:pPr indent="0" lvl="0" marL="0" rtl="0" algn="l">
              <a:spcBef>
                <a:spcPts val="1200"/>
              </a:spcBef>
              <a:spcAft>
                <a:spcPts val="1200"/>
              </a:spcAft>
              <a:buNone/>
            </a:pPr>
            <a:r>
              <a:t/>
            </a:r>
            <a:endParaRPr/>
          </a:p>
        </p:txBody>
      </p:sp>
      <p:sp>
        <p:nvSpPr>
          <p:cNvPr id="555" name="Google Shape;555;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556" name="Google Shape;556;p79"/>
          <p:cNvPicPr preferRelativeResize="0"/>
          <p:nvPr/>
        </p:nvPicPr>
        <p:blipFill rotWithShape="1">
          <a:blip r:embed="rId3">
            <a:alphaModFix/>
          </a:blip>
          <a:srcRect b="0" l="26583" r="0" t="0"/>
          <a:stretch/>
        </p:blipFill>
        <p:spPr>
          <a:xfrm>
            <a:off x="3321337" y="2364900"/>
            <a:ext cx="1872562" cy="11210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Data privacy</a:t>
            </a:r>
            <a:endParaRPr>
              <a:solidFill>
                <a:srgbClr val="0B5394"/>
              </a:solidFill>
              <a:latin typeface="Open Sans"/>
              <a:ea typeface="Open Sans"/>
              <a:cs typeface="Open Sans"/>
              <a:sym typeface="Open Sans"/>
            </a:endParaRPr>
          </a:p>
        </p:txBody>
      </p:sp>
      <p:sp>
        <p:nvSpPr>
          <p:cNvPr id="562" name="Google Shape;562;p80"/>
          <p:cNvSpPr txBox="1"/>
          <p:nvPr>
            <p:ph idx="4294967295" type="body"/>
          </p:nvPr>
        </p:nvSpPr>
        <p:spPr>
          <a:xfrm>
            <a:off x="228600" y="1085850"/>
            <a:ext cx="8448000" cy="34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B5394"/>
              </a:buClr>
              <a:buSzPts val="1800"/>
              <a:buChar char="●"/>
            </a:pPr>
            <a:r>
              <a:rPr lang="en"/>
              <a:t>Photos downloaded from a popular American dating website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Questions</a:t>
            </a:r>
            <a:r>
              <a:rPr lang="en"/>
              <a:t> to ask: </a:t>
            </a:r>
            <a:endParaRPr/>
          </a:p>
          <a:p>
            <a:pPr indent="-342900" lvl="0" marL="457200" rtl="0" algn="l">
              <a:spcBef>
                <a:spcPts val="1200"/>
              </a:spcBef>
              <a:spcAft>
                <a:spcPts val="0"/>
              </a:spcAft>
              <a:buClr>
                <a:srgbClr val="0B5394"/>
              </a:buClr>
              <a:buSzPts val="1800"/>
              <a:buChar char="●"/>
            </a:pPr>
            <a:r>
              <a:rPr lang="en"/>
              <a:t>Is it legal to use the data? </a:t>
            </a:r>
            <a:endParaRPr/>
          </a:p>
          <a:p>
            <a:pPr indent="-342900" lvl="0" marL="457200" rtl="0" algn="l">
              <a:spcBef>
                <a:spcPts val="0"/>
              </a:spcBef>
              <a:spcAft>
                <a:spcPts val="0"/>
              </a:spcAft>
              <a:buClr>
                <a:srgbClr val="0B5394"/>
              </a:buClr>
              <a:buSzPts val="1800"/>
              <a:buChar char="●"/>
            </a:pPr>
            <a:r>
              <a:rPr lang="en"/>
              <a:t>However, legal ≠ ethical. Who gave consent? Even if the data is public, public ≠ publicized or publicly-intended.  </a:t>
            </a:r>
            <a:br>
              <a:rPr lang="en"/>
            </a:br>
            <a:r>
              <a:rPr lang="en"/>
              <a:t>Does  the action of publicizing the data violate social contract?</a:t>
            </a:r>
            <a:endParaRPr/>
          </a:p>
        </p:txBody>
      </p:sp>
      <p:sp>
        <p:nvSpPr>
          <p:cNvPr id="563" name="Google Shape;563;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Data</a:t>
            </a:r>
            <a:endParaRPr>
              <a:solidFill>
                <a:srgbClr val="0B5394"/>
              </a:solidFill>
              <a:latin typeface="Open Sans"/>
              <a:ea typeface="Open Sans"/>
              <a:cs typeface="Open Sans"/>
              <a:sym typeface="Open Sans"/>
            </a:endParaRPr>
          </a:p>
        </p:txBody>
      </p:sp>
      <p:sp>
        <p:nvSpPr>
          <p:cNvPr id="569" name="Google Shape;569;p81"/>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B5394"/>
              </a:buClr>
              <a:buSzPts val="1800"/>
              <a:buChar char="●"/>
            </a:pPr>
            <a:r>
              <a:rPr lang="en"/>
              <a:t>Photos downloaded from a popular American dating website</a:t>
            </a:r>
            <a:endParaRPr/>
          </a:p>
          <a:p>
            <a:pPr indent="-342900" lvl="0" marL="457200" rtl="0" algn="l">
              <a:spcBef>
                <a:spcPts val="0"/>
              </a:spcBef>
              <a:spcAft>
                <a:spcPts val="0"/>
              </a:spcAft>
              <a:buClr>
                <a:srgbClr val="0B5394"/>
              </a:buClr>
              <a:buSzPts val="1800"/>
              <a:buChar char="●"/>
            </a:pPr>
            <a:r>
              <a:rPr lang="en"/>
              <a:t>35,326 pictures of 14,776 people, all white, with gay and straight, male and female, all represented evenly</a:t>
            </a:r>
            <a:endParaRPr/>
          </a:p>
          <a:p>
            <a:pPr indent="0" lvl="0" marL="0" rtl="0" algn="l">
              <a:spcBef>
                <a:spcPts val="1200"/>
              </a:spcBef>
              <a:spcAft>
                <a:spcPts val="1200"/>
              </a:spcAft>
              <a:buNone/>
            </a:pPr>
            <a:r>
              <a:t/>
            </a:r>
            <a:endParaRPr/>
          </a:p>
        </p:txBody>
      </p:sp>
      <p:sp>
        <p:nvSpPr>
          <p:cNvPr id="570" name="Google Shape;570;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Data biases</a:t>
            </a:r>
            <a:endParaRPr>
              <a:solidFill>
                <a:srgbClr val="0B5394"/>
              </a:solidFill>
              <a:latin typeface="Open Sans"/>
              <a:ea typeface="Open Sans"/>
              <a:cs typeface="Open Sans"/>
              <a:sym typeface="Open Sans"/>
            </a:endParaRPr>
          </a:p>
        </p:txBody>
      </p:sp>
      <p:sp>
        <p:nvSpPr>
          <p:cNvPr id="576" name="Google Shape;576;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77" name="Google Shape;577;p82"/>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B5394"/>
              </a:buClr>
              <a:buSzPts val="1800"/>
              <a:buChar char="●"/>
            </a:pPr>
            <a:r>
              <a:rPr lang="en"/>
              <a:t>35,326 pictures of 14,776 people, all white, with gay and straight, male and female, all represented evenly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Questions to ask: </a:t>
            </a:r>
            <a:endParaRPr/>
          </a:p>
          <a:p>
            <a:pPr indent="-342900" lvl="0" marL="457200" rtl="0" algn="l">
              <a:spcBef>
                <a:spcPts val="1200"/>
              </a:spcBef>
              <a:spcAft>
                <a:spcPts val="0"/>
              </a:spcAft>
              <a:buClr>
                <a:srgbClr val="0B5394"/>
              </a:buClr>
              <a:buSzPts val="1800"/>
              <a:buChar char="●"/>
            </a:pPr>
            <a:r>
              <a:rPr lang="en"/>
              <a:t>Is the dataset representative of diverse populations? What are gaps in the data?</a:t>
            </a:r>
            <a:endParaRPr/>
          </a:p>
          <a:p>
            <a:pPr indent="-317500" lvl="1" marL="914400" rtl="0" algn="l">
              <a:spcBef>
                <a:spcPts val="0"/>
              </a:spcBef>
              <a:spcAft>
                <a:spcPts val="0"/>
              </a:spcAft>
              <a:buSzPts val="1400"/>
              <a:buChar char="○"/>
            </a:pPr>
            <a:r>
              <a:rPr lang="en"/>
              <a:t>Only white people who self-disclose their orientation, certain social groups, certain age groups, certain time range/fashion; the photos were carefully selected by subjects to be attractive </a:t>
            </a:r>
            <a:endParaRPr/>
          </a:p>
          <a:p>
            <a:pPr indent="-342900" lvl="0" marL="457200" rtl="0" algn="l">
              <a:spcBef>
                <a:spcPts val="0"/>
              </a:spcBef>
              <a:spcAft>
                <a:spcPts val="0"/>
              </a:spcAft>
              <a:buClr>
                <a:srgbClr val="0B5394"/>
              </a:buClr>
              <a:buSzPts val="1800"/>
              <a:buChar char="●"/>
            </a:pPr>
            <a:r>
              <a:rPr lang="en"/>
              <a:t>Is label distribution representative?</a:t>
            </a:r>
            <a:endParaRPr/>
          </a:p>
          <a:p>
            <a:pPr indent="-317500" lvl="1" marL="914400" rtl="0" algn="l">
              <a:spcBef>
                <a:spcPts val="0"/>
              </a:spcBef>
              <a:spcAft>
                <a:spcPts val="0"/>
              </a:spcAft>
              <a:buSzPts val="1400"/>
              <a:buChar char="○"/>
            </a:pPr>
            <a:r>
              <a:rPr lang="en"/>
              <a:t>The dataset is balanced, which does not represent true class distribution. </a:t>
            </a:r>
            <a:endParaRPr/>
          </a:p>
          <a:p>
            <a:pPr indent="0" lvl="0" marL="0" rtl="0" algn="l">
              <a:spcBef>
                <a:spcPts val="1200"/>
              </a:spcBef>
              <a:spcAft>
                <a:spcPts val="1200"/>
              </a:spcAft>
              <a:buNone/>
            </a:pPr>
            <a:r>
              <a:rPr b="1" lang="en" sz="2900">
                <a:solidFill>
                  <a:srgbClr val="674EA7"/>
                </a:solidFill>
              </a:rPr>
              <a:t>→</a:t>
            </a:r>
            <a:r>
              <a:rPr lang="en"/>
              <a:t> this dataset contains many types of biases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Method</a:t>
            </a:r>
            <a:endParaRPr>
              <a:solidFill>
                <a:srgbClr val="0B5394"/>
              </a:solidFill>
              <a:latin typeface="Open Sans"/>
              <a:ea typeface="Open Sans"/>
              <a:cs typeface="Open Sans"/>
              <a:sym typeface="Open Sans"/>
            </a:endParaRPr>
          </a:p>
        </p:txBody>
      </p:sp>
      <p:sp>
        <p:nvSpPr>
          <p:cNvPr id="583" name="Google Shape;583;p83"/>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B5394"/>
              </a:buClr>
              <a:buSzPts val="1800"/>
              <a:buChar char="●"/>
            </a:pPr>
            <a:r>
              <a:rPr lang="en"/>
              <a:t>A deep learning model was used to extract facial features + grooming features; then a logistic regression classifier was applied for classification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84" name="Google Shape;584;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Algorithmic biases</a:t>
            </a:r>
            <a:endParaRPr>
              <a:solidFill>
                <a:srgbClr val="0B5394"/>
              </a:solidFill>
              <a:latin typeface="Open Sans"/>
              <a:ea typeface="Open Sans"/>
              <a:cs typeface="Open Sans"/>
              <a:sym typeface="Open Sans"/>
            </a:endParaRPr>
          </a:p>
        </p:txBody>
      </p:sp>
      <p:sp>
        <p:nvSpPr>
          <p:cNvPr id="590" name="Google Shape;590;p84"/>
          <p:cNvSpPr txBox="1"/>
          <p:nvPr>
            <p:ph idx="4294967295" type="body"/>
          </p:nvPr>
        </p:nvSpPr>
        <p:spPr>
          <a:xfrm>
            <a:off x="228600" y="1019051"/>
            <a:ext cx="8763000" cy="3486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rgbClr val="3D85C6"/>
              </a:buClr>
              <a:buSzPct val="100000"/>
              <a:buChar char="●"/>
            </a:pPr>
            <a:r>
              <a:rPr lang="en"/>
              <a:t>A deep learning model was used to extract facial features + grooming features; then a logistic regression classifier was applied for classification </a:t>
            </a:r>
            <a:br>
              <a:rPr lang="en"/>
            </a:br>
            <a:endParaRPr/>
          </a:p>
          <a:p>
            <a:pPr indent="0" lvl="0" marL="0" rtl="0" algn="l">
              <a:spcBef>
                <a:spcPts val="1200"/>
              </a:spcBef>
              <a:spcAft>
                <a:spcPts val="0"/>
              </a:spcAft>
              <a:buNone/>
            </a:pPr>
            <a:r>
              <a:rPr lang="en"/>
              <a:t>Questions to ask: </a:t>
            </a:r>
            <a:endParaRPr/>
          </a:p>
          <a:p>
            <a:pPr indent="-334327" lvl="0" marL="457200" rtl="0" algn="l">
              <a:spcBef>
                <a:spcPts val="1200"/>
              </a:spcBef>
              <a:spcAft>
                <a:spcPts val="0"/>
              </a:spcAft>
              <a:buClr>
                <a:srgbClr val="3D85C6"/>
              </a:buClr>
              <a:buSzPct val="100000"/>
              <a:buChar char="●"/>
            </a:pPr>
            <a:r>
              <a:rPr lang="en"/>
              <a:t>Does model design control for biases in data and confounding variables?</a:t>
            </a:r>
            <a:endParaRPr/>
          </a:p>
          <a:p>
            <a:pPr indent="-334327" lvl="0" marL="457200" rtl="0" algn="l">
              <a:spcBef>
                <a:spcPts val="0"/>
              </a:spcBef>
              <a:spcAft>
                <a:spcPts val="0"/>
              </a:spcAft>
              <a:buClr>
                <a:srgbClr val="3D85C6"/>
              </a:buClr>
              <a:buSzPct val="100000"/>
              <a:buChar char="●"/>
            </a:pPr>
            <a:r>
              <a:rPr lang="en"/>
              <a:t>Does the model optimize for the true objective? </a:t>
            </a:r>
            <a:endParaRPr/>
          </a:p>
          <a:p>
            <a:pPr indent="-334327" lvl="0" marL="457200" rtl="0" algn="l">
              <a:spcBef>
                <a:spcPts val="0"/>
              </a:spcBef>
              <a:spcAft>
                <a:spcPts val="0"/>
              </a:spcAft>
              <a:buClr>
                <a:srgbClr val="3D85C6"/>
              </a:buClr>
              <a:buSzPct val="100000"/>
              <a:buChar char="●"/>
            </a:pPr>
            <a:r>
              <a:rPr lang="en"/>
              <a:t>There is a risk in using black-box model which reasons about sensitive attributes, about complex experimental conditions that require broader world knowledge. Does the model facilitate analyses of its predictions?</a:t>
            </a:r>
            <a:endParaRPr/>
          </a:p>
          <a:p>
            <a:pPr indent="-334327" lvl="0" marL="457200" rtl="0" algn="l">
              <a:spcBef>
                <a:spcPts val="0"/>
              </a:spcBef>
              <a:spcAft>
                <a:spcPts val="0"/>
              </a:spcAft>
              <a:buClr>
                <a:srgbClr val="3D85C6"/>
              </a:buClr>
              <a:buSzPct val="100000"/>
              <a:buChar char="●"/>
            </a:pPr>
            <a:r>
              <a:rPr lang="en"/>
              <a:t>Is there analysis of model biases? </a:t>
            </a:r>
            <a:endParaRPr/>
          </a:p>
          <a:p>
            <a:pPr indent="-334327" lvl="0" marL="457200" rtl="0" algn="l">
              <a:spcBef>
                <a:spcPts val="0"/>
              </a:spcBef>
              <a:spcAft>
                <a:spcPts val="0"/>
              </a:spcAft>
              <a:buClr>
                <a:srgbClr val="3D85C6"/>
              </a:buClr>
              <a:buSzPct val="100000"/>
              <a:buChar char="●"/>
            </a:pPr>
            <a:r>
              <a:rPr lang="en"/>
              <a:t>Is there bias amplification?</a:t>
            </a:r>
            <a:endParaRPr/>
          </a:p>
          <a:p>
            <a:pPr indent="-334327" lvl="0" marL="457200" rtl="0" algn="l">
              <a:spcBef>
                <a:spcPts val="0"/>
              </a:spcBef>
              <a:spcAft>
                <a:spcPts val="0"/>
              </a:spcAft>
              <a:buClr>
                <a:srgbClr val="3D85C6"/>
              </a:buClr>
              <a:buSzPct val="100000"/>
              <a:buChar char="●"/>
            </a:pPr>
            <a:r>
              <a:rPr lang="en"/>
              <a:t>Is there analysis of model errors? </a:t>
            </a:r>
            <a:endParaRPr/>
          </a:p>
        </p:txBody>
      </p:sp>
      <p:sp>
        <p:nvSpPr>
          <p:cNvPr id="591" name="Google Shape;591;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Evaluation</a:t>
            </a:r>
            <a:endParaRPr>
              <a:solidFill>
                <a:srgbClr val="0B5394"/>
              </a:solidFill>
              <a:latin typeface="Open Sans"/>
              <a:ea typeface="Open Sans"/>
              <a:cs typeface="Open Sans"/>
              <a:sym typeface="Open Sans"/>
            </a:endParaRPr>
          </a:p>
        </p:txBody>
      </p:sp>
      <p:sp>
        <p:nvSpPr>
          <p:cNvPr id="597" name="Google Shape;597;p85"/>
          <p:cNvSpPr txBox="1"/>
          <p:nvPr>
            <p:ph idx="4294967295" type="body"/>
          </p:nvPr>
        </p:nvSpPr>
        <p:spPr>
          <a:xfrm>
            <a:off x="228600" y="1085850"/>
            <a:ext cx="8763000" cy="34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B5394"/>
              </a:buClr>
              <a:buSzPts val="1800"/>
              <a:buChar char="●"/>
            </a:pPr>
            <a:r>
              <a:rPr lang="en"/>
              <a:t>Accuracy: 81% for men,  74% for women </a:t>
            </a:r>
            <a:endParaRPr/>
          </a:p>
          <a:p>
            <a:pPr indent="0" lvl="0" marL="0" rtl="0" algn="l">
              <a:spcBef>
                <a:spcPts val="1200"/>
              </a:spcBef>
              <a:spcAft>
                <a:spcPts val="1200"/>
              </a:spcAft>
              <a:buNone/>
            </a:pPr>
            <a:r>
              <a:t/>
            </a:r>
            <a:endParaRPr/>
          </a:p>
        </p:txBody>
      </p:sp>
      <p:sp>
        <p:nvSpPr>
          <p:cNvPr id="598" name="Google Shape;598;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The cost of misclassification</a:t>
            </a:r>
            <a:endParaRPr>
              <a:solidFill>
                <a:srgbClr val="0B5394"/>
              </a:solidFill>
              <a:latin typeface="Open Sans"/>
              <a:ea typeface="Open Sans"/>
              <a:cs typeface="Open Sans"/>
              <a:sym typeface="Open Sans"/>
            </a:endParaRPr>
          </a:p>
        </p:txBody>
      </p:sp>
      <p:sp>
        <p:nvSpPr>
          <p:cNvPr id="604" name="Google Shape;604;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605" name="Google Shape;605;p86"/>
          <p:cNvPicPr preferRelativeResize="0"/>
          <p:nvPr/>
        </p:nvPicPr>
        <p:blipFill>
          <a:blip r:embed="rId3">
            <a:alphaModFix/>
          </a:blip>
          <a:stretch>
            <a:fillRect/>
          </a:stretch>
        </p:blipFill>
        <p:spPr>
          <a:xfrm>
            <a:off x="2970950" y="1511600"/>
            <a:ext cx="3202099" cy="32020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The cost of misclassification</a:t>
            </a:r>
            <a:endParaRPr>
              <a:solidFill>
                <a:srgbClr val="0B5394"/>
              </a:solidFill>
              <a:latin typeface="Open Sans"/>
              <a:ea typeface="Open Sans"/>
              <a:cs typeface="Open Sans"/>
              <a:sym typeface="Open Sans"/>
            </a:endParaRPr>
          </a:p>
        </p:txBody>
      </p:sp>
      <p:sp>
        <p:nvSpPr>
          <p:cNvPr id="611" name="Google Shape;611;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612" name="Google Shape;612;p87"/>
          <p:cNvPicPr preferRelativeResize="0"/>
          <p:nvPr/>
        </p:nvPicPr>
        <p:blipFill>
          <a:blip r:embed="rId3">
            <a:alphaModFix/>
          </a:blip>
          <a:stretch>
            <a:fillRect/>
          </a:stretch>
        </p:blipFill>
        <p:spPr>
          <a:xfrm>
            <a:off x="2952625" y="1374425"/>
            <a:ext cx="3158225" cy="328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idx="4294967295" type="body"/>
          </p:nvPr>
        </p:nvSpPr>
        <p:spPr>
          <a:xfrm>
            <a:off x="228600" y="1085850"/>
            <a:ext cx="8763000" cy="3740100"/>
          </a:xfrm>
          <a:prstGeom prst="rect">
            <a:avLst/>
          </a:prstGeom>
        </p:spPr>
        <p:txBody>
          <a:bodyPr anchorCtr="0" anchor="t" bIns="91425" lIns="91425" spcFirstLastPara="1" rIns="91425" wrap="square" tIns="91425">
            <a:normAutofit fontScale="92500" lnSpcReduction="20000"/>
          </a:bodyPr>
          <a:lstStyle/>
          <a:p>
            <a:pPr indent="-334327" lvl="0" marL="457200" marR="0" rtl="0" algn="l">
              <a:lnSpc>
                <a:spcPct val="115000"/>
              </a:lnSpc>
              <a:spcBef>
                <a:spcPts val="0"/>
              </a:spcBef>
              <a:spcAft>
                <a:spcPts val="0"/>
              </a:spcAft>
              <a:buClr>
                <a:srgbClr val="0B5394"/>
              </a:buClr>
              <a:buSzPct val="100000"/>
              <a:buChar char="●"/>
            </a:pPr>
            <a:r>
              <a:rPr lang="en"/>
              <a:t>Coursera MOOC from the University of Geneva (2018): </a:t>
            </a:r>
            <a:r>
              <a:rPr i="1" lang="en"/>
              <a:t>Le Bien, le Juste, l’Utile. Introduction aux éthiques philosophiques</a:t>
            </a:r>
            <a:endParaRPr/>
          </a:p>
          <a:p>
            <a:pPr indent="0" lvl="0" marL="457200" marR="0" rtl="0" algn="l">
              <a:lnSpc>
                <a:spcPct val="115000"/>
              </a:lnSpc>
              <a:spcBef>
                <a:spcPts val="1200"/>
              </a:spcBef>
              <a:spcAft>
                <a:spcPts val="0"/>
              </a:spcAft>
              <a:buNone/>
            </a:pPr>
            <a:r>
              <a:t/>
            </a:r>
            <a:endParaRPr/>
          </a:p>
          <a:p>
            <a:pPr indent="-334327" lvl="0" marL="457200" marR="0" rtl="0" algn="l">
              <a:lnSpc>
                <a:spcPct val="115000"/>
              </a:lnSpc>
              <a:spcBef>
                <a:spcPts val="1200"/>
              </a:spcBef>
              <a:spcAft>
                <a:spcPts val="0"/>
              </a:spcAft>
              <a:buClr>
                <a:srgbClr val="0B5394"/>
              </a:buClr>
              <a:buSzPct val="100000"/>
              <a:buChar char="●"/>
            </a:pPr>
            <a:r>
              <a:rPr i="1" lang="en"/>
              <a:t>Ethical IT Innovation</a:t>
            </a:r>
            <a:r>
              <a:rPr lang="en"/>
              <a:t> (2016). S. Spiekermann. CRC Press.</a:t>
            </a:r>
            <a:endParaRPr/>
          </a:p>
          <a:p>
            <a:pPr indent="0" lvl="0" marL="457200" marR="0" rtl="0" algn="l">
              <a:lnSpc>
                <a:spcPct val="115000"/>
              </a:lnSpc>
              <a:spcBef>
                <a:spcPts val="1200"/>
              </a:spcBef>
              <a:spcAft>
                <a:spcPts val="0"/>
              </a:spcAft>
              <a:buNone/>
            </a:pPr>
            <a:r>
              <a:t/>
            </a:r>
            <a:endParaRPr/>
          </a:p>
          <a:p>
            <a:pPr indent="-334327" lvl="0" marL="457200" marR="0" rtl="0" algn="l">
              <a:lnSpc>
                <a:spcPct val="115000"/>
              </a:lnSpc>
              <a:spcBef>
                <a:spcPts val="1200"/>
              </a:spcBef>
              <a:spcAft>
                <a:spcPts val="0"/>
              </a:spcAft>
              <a:buClr>
                <a:srgbClr val="0B5394"/>
              </a:buClr>
              <a:buSzPct val="100000"/>
              <a:buChar char="●"/>
            </a:pPr>
            <a:r>
              <a:rPr i="1" lang="en"/>
              <a:t>L’ éthique aux interfaces entre biologie/santé et sciences de l’information</a:t>
            </a:r>
            <a:r>
              <a:rPr lang="en"/>
              <a:t> (2016). H. Chneiweiss. (with his approval) </a:t>
            </a:r>
            <a:endParaRPr/>
          </a:p>
          <a:p>
            <a:pPr indent="0" lvl="0" marL="457200" marR="0" rtl="0" algn="l">
              <a:lnSpc>
                <a:spcPct val="115000"/>
              </a:lnSpc>
              <a:spcBef>
                <a:spcPts val="1200"/>
              </a:spcBef>
              <a:spcAft>
                <a:spcPts val="0"/>
              </a:spcAft>
              <a:buNone/>
            </a:pPr>
            <a:r>
              <a:t/>
            </a:r>
            <a:endParaRPr/>
          </a:p>
          <a:p>
            <a:pPr indent="-334327" lvl="0" marL="457200" marR="0" rtl="0" algn="l">
              <a:lnSpc>
                <a:spcPct val="115000"/>
              </a:lnSpc>
              <a:spcBef>
                <a:spcPts val="1200"/>
              </a:spcBef>
              <a:spcAft>
                <a:spcPts val="0"/>
              </a:spcAft>
              <a:buClr>
                <a:srgbClr val="0B5394"/>
              </a:buClr>
              <a:buSzPct val="163636"/>
              <a:buChar char="●"/>
            </a:pPr>
            <a:r>
              <a:rPr lang="en"/>
              <a:t>Wikipedia</a:t>
            </a:r>
            <a:endParaRPr sz="1100">
              <a:solidFill>
                <a:schemeClr val="dk1"/>
              </a:solidFill>
              <a:highlight>
                <a:srgbClr val="FFFFFF"/>
              </a:highlight>
            </a:endParaRPr>
          </a:p>
          <a:p>
            <a:pPr indent="0" lvl="0" marL="0" rtl="0" algn="l">
              <a:spcBef>
                <a:spcPts val="1200"/>
              </a:spcBef>
              <a:spcAft>
                <a:spcPts val="1200"/>
              </a:spcAft>
              <a:buNone/>
            </a:pPr>
            <a:r>
              <a:t/>
            </a:r>
            <a:endParaRPr/>
          </a:p>
        </p:txBody>
      </p:sp>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Sources of inspiration</a:t>
            </a:r>
            <a:endParaRPr>
              <a:solidFill>
                <a:srgbClr val="0B5394"/>
              </a:solidFill>
              <a:latin typeface="Open Sans"/>
              <a:ea typeface="Open Sans"/>
              <a:cs typeface="Open Sans"/>
              <a:sym typeface="Open Sans"/>
            </a:endParaRPr>
          </a:p>
        </p:txBody>
      </p:sp>
      <p:sp>
        <p:nvSpPr>
          <p:cNvPr id="145" name="Google Shape;14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Summary: Let’s l</a:t>
            </a:r>
            <a:r>
              <a:rPr lang="en">
                <a:solidFill>
                  <a:srgbClr val="0B5394"/>
                </a:solidFill>
                <a:latin typeface="Open Sans"/>
                <a:ea typeface="Open Sans"/>
                <a:cs typeface="Open Sans"/>
                <a:sym typeface="Open Sans"/>
              </a:rPr>
              <a:t>earn to assess AI systems adversarially</a:t>
            </a:r>
            <a:endParaRPr>
              <a:solidFill>
                <a:srgbClr val="0B5394"/>
              </a:solidFill>
              <a:latin typeface="Open Sans"/>
              <a:ea typeface="Open Sans"/>
              <a:cs typeface="Open Sans"/>
              <a:sym typeface="Open Sans"/>
            </a:endParaRPr>
          </a:p>
        </p:txBody>
      </p:sp>
      <p:sp>
        <p:nvSpPr>
          <p:cNvPr id="618" name="Google Shape;618;p88"/>
          <p:cNvSpPr txBox="1"/>
          <p:nvPr>
            <p:ph idx="1" type="body"/>
          </p:nvPr>
        </p:nvSpPr>
        <p:spPr>
          <a:xfrm>
            <a:off x="311700" y="1152475"/>
            <a:ext cx="8520600" cy="3824700"/>
          </a:xfrm>
          <a:prstGeom prst="rect">
            <a:avLst/>
          </a:prstGeom>
        </p:spPr>
        <p:txBody>
          <a:bodyPr anchorCtr="0" anchor="t" bIns="91425" lIns="91425" spcFirstLastPara="1" rIns="91425" wrap="square" tIns="91425">
            <a:normAutofit fontScale="70000" lnSpcReduction="10000"/>
          </a:bodyPr>
          <a:lstStyle/>
          <a:p>
            <a:pPr indent="-304165" lvl="0" marL="457200" rtl="0" algn="l">
              <a:spcBef>
                <a:spcPts val="0"/>
              </a:spcBef>
              <a:spcAft>
                <a:spcPts val="0"/>
              </a:spcAft>
              <a:buClr>
                <a:srgbClr val="0B5394"/>
              </a:buClr>
              <a:buSzPct val="100000"/>
              <a:buChar char="●"/>
            </a:pPr>
            <a:r>
              <a:rPr lang="en" sz="1700">
                <a:solidFill>
                  <a:srgbClr val="980000"/>
                </a:solidFill>
              </a:rPr>
              <a:t>Ethics</a:t>
            </a:r>
            <a:r>
              <a:rPr lang="en" sz="1700"/>
              <a:t> of the research question; </a:t>
            </a:r>
            <a:endParaRPr sz="1700"/>
          </a:p>
          <a:p>
            <a:pPr indent="-304165" lvl="1" marL="914400" rtl="0" algn="l">
              <a:spcBef>
                <a:spcPts val="0"/>
              </a:spcBef>
              <a:spcAft>
                <a:spcPts val="0"/>
              </a:spcAft>
              <a:buSzPct val="100000"/>
              <a:buChar char="○"/>
            </a:pPr>
            <a:r>
              <a:rPr lang="en" sz="1700"/>
              <a:t>Would answering this research question advance science without violating social contracts? What are potentials for misuse?  </a:t>
            </a:r>
            <a:endParaRPr sz="1700"/>
          </a:p>
          <a:p>
            <a:pPr indent="-304165" lvl="0" marL="457200" rtl="0" algn="l">
              <a:spcBef>
                <a:spcPts val="0"/>
              </a:spcBef>
              <a:spcAft>
                <a:spcPts val="0"/>
              </a:spcAft>
              <a:buClr>
                <a:srgbClr val="0B5394"/>
              </a:buClr>
              <a:buSzPct val="100000"/>
              <a:buChar char="●"/>
            </a:pPr>
            <a:r>
              <a:rPr lang="en" sz="1700">
                <a:solidFill>
                  <a:srgbClr val="980000"/>
                </a:solidFill>
              </a:rPr>
              <a:t>Social impact of technology and potential misuse / dual use</a:t>
            </a:r>
            <a:endParaRPr sz="1700"/>
          </a:p>
          <a:p>
            <a:pPr indent="-304165" lvl="1" marL="914400" rtl="0" algn="l">
              <a:spcBef>
                <a:spcPts val="0"/>
              </a:spcBef>
              <a:spcAft>
                <a:spcPts val="0"/>
              </a:spcAft>
              <a:buSzPct val="100000"/>
              <a:buChar char="○"/>
            </a:pPr>
            <a:r>
              <a:rPr lang="en" sz="1700"/>
              <a:t>Who could benefit from such a technology? Who can be harmed by such a technology? Could sharing data and models have major effects on people's lives?</a:t>
            </a:r>
            <a:endParaRPr sz="1700"/>
          </a:p>
          <a:p>
            <a:pPr indent="-304165" lvl="0" marL="457200" rtl="0" algn="l">
              <a:spcBef>
                <a:spcPts val="0"/>
              </a:spcBef>
              <a:spcAft>
                <a:spcPts val="0"/>
              </a:spcAft>
              <a:buClr>
                <a:srgbClr val="0B5394"/>
              </a:buClr>
              <a:buSzPct val="100000"/>
              <a:buChar char="●"/>
            </a:pPr>
            <a:r>
              <a:rPr lang="en" sz="1700">
                <a:solidFill>
                  <a:srgbClr val="980000"/>
                </a:solidFill>
              </a:rPr>
              <a:t>Privacy</a:t>
            </a:r>
            <a:r>
              <a:rPr lang="en" sz="1700"/>
              <a:t>: </a:t>
            </a:r>
            <a:endParaRPr sz="1700"/>
          </a:p>
          <a:p>
            <a:pPr indent="-304165" lvl="1" marL="914400" rtl="0" algn="l">
              <a:spcBef>
                <a:spcPts val="0"/>
              </a:spcBef>
              <a:spcAft>
                <a:spcPts val="0"/>
              </a:spcAft>
              <a:buSzPct val="100000"/>
              <a:buChar char="○"/>
            </a:pPr>
            <a:r>
              <a:rPr lang="en" sz="1700"/>
              <a:t>Who owns the data? Understanding the differences between public vs. p</a:t>
            </a:r>
            <a:r>
              <a:rPr lang="en" sz="1700"/>
              <a:t>ublicly intended</a:t>
            </a:r>
            <a:r>
              <a:rPr lang="en" sz="1700"/>
              <a:t> data, understanding the concept of user consent, and thinking about implicit assumptions of users on how their data will be used. </a:t>
            </a:r>
            <a:endParaRPr sz="1700"/>
          </a:p>
          <a:p>
            <a:pPr indent="-304165" lvl="0" marL="457200" rtl="0" algn="l">
              <a:spcBef>
                <a:spcPts val="0"/>
              </a:spcBef>
              <a:spcAft>
                <a:spcPts val="0"/>
              </a:spcAft>
              <a:buClr>
                <a:srgbClr val="0B5394"/>
              </a:buClr>
              <a:buSzPct val="100000"/>
              <a:buChar char="●"/>
            </a:pPr>
            <a:r>
              <a:rPr lang="en" sz="1700">
                <a:solidFill>
                  <a:srgbClr val="980000"/>
                </a:solidFill>
              </a:rPr>
              <a:t>Bias in data</a:t>
            </a:r>
            <a:r>
              <a:rPr lang="en" sz="1700"/>
              <a:t>: </a:t>
            </a:r>
            <a:endParaRPr sz="1700"/>
          </a:p>
          <a:p>
            <a:pPr indent="-304165" lvl="1" marL="914400" rtl="0" algn="l">
              <a:spcBef>
                <a:spcPts val="0"/>
              </a:spcBef>
              <a:spcAft>
                <a:spcPts val="0"/>
              </a:spcAft>
              <a:buSzPct val="100000"/>
              <a:buChar char="○"/>
            </a:pPr>
            <a:r>
              <a:rPr lang="en" sz="1700"/>
              <a:t>What are possible artifacts in data, given population-specific distributions? How representative is this data to address the target task? </a:t>
            </a:r>
            <a:endParaRPr sz="1700"/>
          </a:p>
          <a:p>
            <a:pPr indent="-304165" lvl="0" marL="457200" rtl="0" algn="l">
              <a:spcBef>
                <a:spcPts val="0"/>
              </a:spcBef>
              <a:spcAft>
                <a:spcPts val="0"/>
              </a:spcAft>
              <a:buClr>
                <a:srgbClr val="0B5394"/>
              </a:buClr>
              <a:buSzPct val="100000"/>
              <a:buChar char="●"/>
            </a:pPr>
            <a:r>
              <a:rPr lang="en" sz="1700">
                <a:solidFill>
                  <a:srgbClr val="980000"/>
                </a:solidFill>
              </a:rPr>
              <a:t>Social bias &amp; unfairness in models</a:t>
            </a:r>
            <a:r>
              <a:rPr lang="en" sz="1700"/>
              <a:t>: </a:t>
            </a:r>
            <a:endParaRPr sz="1700"/>
          </a:p>
          <a:p>
            <a:pPr indent="-304165" lvl="1" marL="914400" rtl="0" algn="l">
              <a:spcBef>
                <a:spcPts val="0"/>
              </a:spcBef>
              <a:spcAft>
                <a:spcPts val="0"/>
              </a:spcAft>
              <a:buSzPct val="100000"/>
              <a:buChar char="○"/>
            </a:pPr>
            <a:r>
              <a:rPr lang="en" sz="1700"/>
              <a:t>I</a:t>
            </a:r>
            <a:r>
              <a:rPr lang="en" sz="1700"/>
              <a:t>s there sufficient control for confounding variables and corner cases? Does the system optimize for the “right” objective? Could the system amplify data bias?</a:t>
            </a:r>
            <a:r>
              <a:rPr lang="en" sz="1700"/>
              <a:t> Does the system amplify bias?</a:t>
            </a:r>
            <a:endParaRPr sz="1700"/>
          </a:p>
          <a:p>
            <a:pPr indent="-304165" lvl="0" marL="457200" rtl="0" algn="l">
              <a:spcBef>
                <a:spcPts val="0"/>
              </a:spcBef>
              <a:spcAft>
                <a:spcPts val="0"/>
              </a:spcAft>
              <a:buClr>
                <a:srgbClr val="0B5394"/>
              </a:buClr>
              <a:buSzPct val="100000"/>
              <a:buChar char="●"/>
            </a:pPr>
            <a:r>
              <a:rPr lang="en" sz="1700">
                <a:solidFill>
                  <a:srgbClr val="980000"/>
                </a:solidFill>
              </a:rPr>
              <a:t>Utility and fairness evaluation beyond accuracy</a:t>
            </a:r>
            <a:r>
              <a:rPr lang="en" sz="1700"/>
              <a:t>: </a:t>
            </a:r>
            <a:endParaRPr sz="1700"/>
          </a:p>
          <a:p>
            <a:pPr indent="-304165" lvl="1" marL="914400" rtl="0" algn="l">
              <a:spcBef>
                <a:spcPts val="0"/>
              </a:spcBef>
              <a:spcAft>
                <a:spcPts val="0"/>
              </a:spcAft>
              <a:buSzPct val="100000"/>
              <a:buChar char="○"/>
            </a:pPr>
            <a:r>
              <a:rPr lang="en" sz="1700"/>
              <a:t>I</a:t>
            </a:r>
            <a:r>
              <a:rPr lang="en" sz="1700"/>
              <a:t>s the proposed evaluation sufficient? Is there a utility and fairness evaluation beyond accuracy; e.g., measurements of false positive and false negative rates as measurements of fairness? What is “the cost” of misclassification and fault (in)tolerance? </a:t>
            </a:r>
            <a:endParaRPr sz="1700"/>
          </a:p>
        </p:txBody>
      </p:sp>
      <p:sp>
        <p:nvSpPr>
          <p:cNvPr id="619" name="Google Shape;619;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23" name="Shape 623"/>
        <p:cNvGrpSpPr/>
        <p:nvPr/>
      </p:nvGrpSpPr>
      <p:grpSpPr>
        <a:xfrm>
          <a:off x="0" y="0"/>
          <a:ext cx="0" cy="0"/>
          <a:chOff x="0" y="0"/>
          <a:chExt cx="0" cy="0"/>
        </a:xfrm>
      </p:grpSpPr>
      <p:sp>
        <p:nvSpPr>
          <p:cNvPr id="624" name="Google Shape;624;p89"/>
          <p:cNvSpPr txBox="1"/>
          <p:nvPr/>
        </p:nvSpPr>
        <p:spPr>
          <a:xfrm>
            <a:off x="972300" y="1482750"/>
            <a:ext cx="7199400" cy="8853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 Team Formation and Introductions</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200">
                <a:solidFill>
                  <a:schemeClr val="lt1"/>
                </a:solidFill>
                <a:latin typeface="Open Sans"/>
                <a:ea typeface="Open Sans"/>
                <a:cs typeface="Open Sans"/>
                <a:sym typeface="Open Sans"/>
              </a:rPr>
              <a:t>By all</a:t>
            </a:r>
            <a:endParaRPr b="1" sz="2200">
              <a:solidFill>
                <a:schemeClr val="lt1"/>
              </a:solidFill>
              <a:latin typeface="Open Sans"/>
              <a:ea typeface="Open Sans"/>
              <a:cs typeface="Open Sans"/>
              <a:sym typeface="Open Sans"/>
            </a:endParaRPr>
          </a:p>
        </p:txBody>
      </p:sp>
      <p:sp>
        <p:nvSpPr>
          <p:cNvPr id="625" name="Google Shape;625;p89"/>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lt1"/>
                </a:solidFill>
                <a:latin typeface="Open Sans"/>
                <a:ea typeface="Open Sans"/>
                <a:cs typeface="Open Sans"/>
                <a:sym typeface="Open Sans"/>
                <a:hlinkClick r:id="rId3">
                  <a:extLst>
                    <a:ext uri="{A12FA001-AC4F-418D-AE19-62706E023703}">
                      <ahyp:hlinkClr val="tx"/>
                    </a:ext>
                  </a:extLst>
                </a:hlinkClick>
              </a:rPr>
              <a:t>http://bit.ly/eacl23-ethics-slides</a:t>
            </a:r>
            <a:endParaRPr sz="1500">
              <a:solidFill>
                <a:schemeClr val="lt1"/>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0"/>
          <p:cNvSpPr/>
          <p:nvPr/>
        </p:nvSpPr>
        <p:spPr>
          <a:xfrm>
            <a:off x="0" y="0"/>
            <a:ext cx="207600" cy="5143500"/>
          </a:xfrm>
          <a:prstGeom prst="rect">
            <a:avLst/>
          </a:prstGeom>
          <a:solidFill>
            <a:srgbClr val="0050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0"/>
          <p:cNvSpPr txBox="1"/>
          <p:nvPr/>
        </p:nvSpPr>
        <p:spPr>
          <a:xfrm>
            <a:off x="617696" y="996350"/>
            <a:ext cx="1785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rgbClr val="00506F"/>
                </a:solidFill>
                <a:latin typeface="Open Sans Medium"/>
                <a:ea typeface="Open Sans Medium"/>
                <a:cs typeface="Open Sans Medium"/>
                <a:sym typeface="Open Sans Medium"/>
              </a:rPr>
              <a:t>QR codes</a:t>
            </a:r>
            <a:endParaRPr sz="2900">
              <a:solidFill>
                <a:srgbClr val="00506F"/>
              </a:solidFill>
              <a:latin typeface="Open Sans Medium"/>
              <a:ea typeface="Open Sans Medium"/>
              <a:cs typeface="Open Sans Medium"/>
              <a:sym typeface="Open Sans Medium"/>
            </a:endParaRPr>
          </a:p>
        </p:txBody>
      </p:sp>
      <p:cxnSp>
        <p:nvCxnSpPr>
          <p:cNvPr id="632" name="Google Shape;632;p90"/>
          <p:cNvCxnSpPr/>
          <p:nvPr/>
        </p:nvCxnSpPr>
        <p:spPr>
          <a:xfrm>
            <a:off x="682000" y="2278717"/>
            <a:ext cx="1051500" cy="0"/>
          </a:xfrm>
          <a:prstGeom prst="straightConnector1">
            <a:avLst/>
          </a:prstGeom>
          <a:noFill/>
          <a:ln cap="flat" cmpd="sng" w="76200">
            <a:solidFill>
              <a:srgbClr val="595959"/>
            </a:solidFill>
            <a:prstDash val="solid"/>
            <a:round/>
            <a:headEnd len="med" w="med" type="none"/>
            <a:tailEnd len="med" w="med" type="none"/>
          </a:ln>
        </p:spPr>
      </p:cxnSp>
      <p:sp>
        <p:nvSpPr>
          <p:cNvPr id="633" name="Google Shape;633;p90"/>
          <p:cNvSpPr txBox="1"/>
          <p:nvPr>
            <p:ph idx="1" type="body"/>
          </p:nvPr>
        </p:nvSpPr>
        <p:spPr>
          <a:xfrm>
            <a:off x="617700" y="3257500"/>
            <a:ext cx="39999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Activity Slide Deck</a:t>
            </a:r>
            <a:br>
              <a:rPr lang="en"/>
            </a:br>
            <a:r>
              <a:rPr i="1" lang="en" sz="800" u="sng">
                <a:solidFill>
                  <a:srgbClr val="1155CC"/>
                </a:solidFill>
                <a:hlinkClick r:id="rId3">
                  <a:extLst>
                    <a:ext uri="{A12FA001-AC4F-418D-AE19-62706E023703}">
                      <ahyp:hlinkClr val="tx"/>
                    </a:ext>
                  </a:extLst>
                </a:hlinkClick>
              </a:rPr>
              <a:t>http://bit.ly/eacl23-ethics-comp-slides</a:t>
            </a:r>
            <a:r>
              <a:rPr i="1" lang="en" sz="800">
                <a:solidFill>
                  <a:schemeClr val="dk1"/>
                </a:solidFill>
              </a:rPr>
              <a:t> </a:t>
            </a:r>
            <a:endParaRPr/>
          </a:p>
        </p:txBody>
      </p:sp>
      <p:sp>
        <p:nvSpPr>
          <p:cNvPr id="634" name="Google Shape;634;p90"/>
          <p:cNvSpPr txBox="1"/>
          <p:nvPr>
            <p:ph idx="4294967295" type="body"/>
          </p:nvPr>
        </p:nvSpPr>
        <p:spPr>
          <a:xfrm>
            <a:off x="6261750" y="3257500"/>
            <a:ext cx="23436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Scribing Document</a:t>
            </a:r>
            <a:br>
              <a:rPr lang="en"/>
            </a:br>
            <a:r>
              <a:rPr i="1" lang="en" sz="800" u="sng">
                <a:solidFill>
                  <a:schemeClr val="hlink"/>
                </a:solidFill>
                <a:hlinkClick r:id="rId4"/>
              </a:rPr>
              <a:t>http://bit.ly/eacl23-ethics-doc</a:t>
            </a:r>
            <a:r>
              <a:rPr i="1" lang="en" sz="800">
                <a:solidFill>
                  <a:schemeClr val="dk1"/>
                </a:solidFill>
              </a:rPr>
              <a:t> </a:t>
            </a:r>
            <a:endParaRPr/>
          </a:p>
        </p:txBody>
      </p:sp>
      <p:pic>
        <p:nvPicPr>
          <p:cNvPr id="635" name="Google Shape;635;p90"/>
          <p:cNvPicPr preferRelativeResize="0"/>
          <p:nvPr/>
        </p:nvPicPr>
        <p:blipFill>
          <a:blip r:embed="rId5">
            <a:alphaModFix/>
          </a:blip>
          <a:stretch>
            <a:fillRect/>
          </a:stretch>
        </p:blipFill>
        <p:spPr>
          <a:xfrm>
            <a:off x="6592050" y="1582075"/>
            <a:ext cx="1683001" cy="1675425"/>
          </a:xfrm>
          <a:prstGeom prst="rect">
            <a:avLst/>
          </a:prstGeom>
          <a:noFill/>
          <a:ln>
            <a:noFill/>
          </a:ln>
        </p:spPr>
      </p:pic>
      <p:pic>
        <p:nvPicPr>
          <p:cNvPr id="636" name="Google Shape;636;p90"/>
          <p:cNvPicPr preferRelativeResize="0"/>
          <p:nvPr/>
        </p:nvPicPr>
        <p:blipFill>
          <a:blip r:embed="rId6">
            <a:alphaModFix/>
          </a:blip>
          <a:stretch>
            <a:fillRect/>
          </a:stretch>
        </p:blipFill>
        <p:spPr>
          <a:xfrm>
            <a:off x="1887475" y="1560171"/>
            <a:ext cx="1632550" cy="1640179"/>
          </a:xfrm>
          <a:prstGeom prst="rect">
            <a:avLst/>
          </a:prstGeom>
          <a:noFill/>
          <a:ln>
            <a:noFill/>
          </a:ln>
        </p:spPr>
      </p:pic>
      <p:sp>
        <p:nvSpPr>
          <p:cNvPr id="637" name="Google Shape;637;p90"/>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7"/>
              </a:rPr>
              <a:t>http://bit.ly/eacl23-ethics-slides</a:t>
            </a:r>
            <a:endParaRPr sz="1500">
              <a:latin typeface="Open Sans"/>
              <a:ea typeface="Open Sans"/>
              <a:cs typeface="Open Sans"/>
              <a:sym typeface="Open Sans"/>
            </a:endParaRPr>
          </a:p>
        </p:txBody>
      </p:sp>
      <p:sp>
        <p:nvSpPr>
          <p:cNvPr id="638" name="Google Shape;638;p90"/>
          <p:cNvSpPr txBox="1"/>
          <p:nvPr>
            <p:ph idx="4294967295" type="body"/>
          </p:nvPr>
        </p:nvSpPr>
        <p:spPr>
          <a:xfrm>
            <a:off x="3881475" y="3257500"/>
            <a:ext cx="23436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Presentation Deck</a:t>
            </a:r>
            <a:br>
              <a:rPr lang="en"/>
            </a:br>
            <a:r>
              <a:rPr i="1" lang="en" sz="800" u="sng">
                <a:solidFill>
                  <a:schemeClr val="hlink"/>
                </a:solidFill>
                <a:hlinkClick r:id="rId8"/>
              </a:rPr>
              <a:t>http://bit.ly/eacl23-ethics-slides</a:t>
            </a:r>
            <a:r>
              <a:rPr i="1" lang="en" sz="800">
                <a:solidFill>
                  <a:schemeClr val="dk1"/>
                </a:solidFill>
              </a:rPr>
              <a:t> </a:t>
            </a:r>
            <a:endParaRPr/>
          </a:p>
          <a:p>
            <a:pPr indent="0" lvl="0" marL="0" rtl="0" algn="ctr">
              <a:spcBef>
                <a:spcPts val="1200"/>
              </a:spcBef>
              <a:spcAft>
                <a:spcPts val="1200"/>
              </a:spcAft>
              <a:buNone/>
            </a:pPr>
            <a:r>
              <a:rPr lang="en"/>
              <a:t>(you are here)</a:t>
            </a:r>
            <a:endParaRPr/>
          </a:p>
        </p:txBody>
      </p:sp>
      <p:pic>
        <p:nvPicPr>
          <p:cNvPr id="639" name="Google Shape;639;p90"/>
          <p:cNvPicPr preferRelativeResize="0"/>
          <p:nvPr/>
        </p:nvPicPr>
        <p:blipFill>
          <a:blip r:embed="rId9">
            <a:alphaModFix/>
          </a:blip>
          <a:stretch>
            <a:fillRect/>
          </a:stretch>
        </p:blipFill>
        <p:spPr>
          <a:xfrm>
            <a:off x="4152562" y="1547774"/>
            <a:ext cx="1806954" cy="1744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3" name="Shape 643"/>
        <p:cNvGrpSpPr/>
        <p:nvPr/>
      </p:nvGrpSpPr>
      <p:grpSpPr>
        <a:xfrm>
          <a:off x="0" y="0"/>
          <a:ext cx="0" cy="0"/>
          <a:chOff x="0" y="0"/>
          <a:chExt cx="0" cy="0"/>
        </a:xfrm>
      </p:grpSpPr>
      <p:sp>
        <p:nvSpPr>
          <p:cNvPr id="644" name="Google Shape;644;p91"/>
          <p:cNvSpPr/>
          <p:nvPr/>
        </p:nvSpPr>
        <p:spPr>
          <a:xfrm>
            <a:off x="0" y="0"/>
            <a:ext cx="207600" cy="5143500"/>
          </a:xfrm>
          <a:prstGeom prst="rect">
            <a:avLst/>
          </a:prstGeom>
          <a:solidFill>
            <a:srgbClr val="0050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1"/>
          <p:cNvSpPr txBox="1"/>
          <p:nvPr/>
        </p:nvSpPr>
        <p:spPr>
          <a:xfrm>
            <a:off x="389096" y="996350"/>
            <a:ext cx="1785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rgbClr val="00506F"/>
                </a:solidFill>
                <a:latin typeface="Open Sans Medium"/>
                <a:ea typeface="Open Sans Medium"/>
                <a:cs typeface="Open Sans Medium"/>
                <a:sym typeface="Open Sans Medium"/>
              </a:rPr>
              <a:t>Agenda for today</a:t>
            </a:r>
            <a:endParaRPr sz="2900">
              <a:solidFill>
                <a:srgbClr val="00506F"/>
              </a:solidFill>
              <a:latin typeface="Open Sans Medium"/>
              <a:ea typeface="Open Sans Medium"/>
              <a:cs typeface="Open Sans Medium"/>
              <a:sym typeface="Open Sans Medium"/>
            </a:endParaRPr>
          </a:p>
        </p:txBody>
      </p:sp>
      <p:sp>
        <p:nvSpPr>
          <p:cNvPr id="646" name="Google Shape;646;p91"/>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3"/>
              </a:rPr>
              <a:t>http://bit.ly/eacl23-ethics-slides</a:t>
            </a:r>
            <a:endParaRPr sz="1500">
              <a:latin typeface="Open Sans"/>
              <a:ea typeface="Open Sans"/>
              <a:cs typeface="Open Sans"/>
              <a:sym typeface="Open Sans"/>
            </a:endParaRPr>
          </a:p>
        </p:txBody>
      </p:sp>
      <p:graphicFrame>
        <p:nvGraphicFramePr>
          <p:cNvPr id="647" name="Google Shape;647;p91"/>
          <p:cNvGraphicFramePr/>
          <p:nvPr/>
        </p:nvGraphicFramePr>
        <p:xfrm>
          <a:off x="2243875" y="449775"/>
          <a:ext cx="3000000" cy="3000000"/>
        </p:xfrm>
        <a:graphic>
          <a:graphicData uri="http://schemas.openxmlformats.org/drawingml/2006/table">
            <a:tbl>
              <a:tblPr>
                <a:noFill/>
                <a:tableStyleId>{2B3606FA-4D8B-48B8-825E-CC8705B9D750}</a:tableStyleId>
              </a:tblPr>
              <a:tblGrid>
                <a:gridCol w="1320225"/>
                <a:gridCol w="3152425"/>
                <a:gridCol w="1463750"/>
              </a:tblGrid>
              <a:tr h="406125">
                <a:tc>
                  <a:txBody>
                    <a:bodyPr/>
                    <a:lstStyle/>
                    <a:p>
                      <a:pPr indent="0" lvl="0" marL="0" rtl="0" algn="l">
                        <a:spcBef>
                          <a:spcPts val="0"/>
                        </a:spcBef>
                        <a:spcAft>
                          <a:spcPts val="0"/>
                        </a:spcAft>
                        <a:buNone/>
                      </a:pPr>
                      <a:r>
                        <a:rPr lang="en">
                          <a:solidFill>
                            <a:schemeClr val="lt1"/>
                          </a:solidFill>
                        </a:rPr>
                        <a:t>Time</a:t>
                      </a:r>
                      <a:endParaRPr>
                        <a:solidFill>
                          <a:schemeClr val="lt1"/>
                        </a:solidFill>
                      </a:endParaRPr>
                    </a:p>
                  </a:txBody>
                  <a:tcPr marT="91425" marB="91425" marR="91425" marL="91425">
                    <a:solidFill>
                      <a:srgbClr val="00506F"/>
                    </a:solidFill>
                  </a:tcPr>
                </a:tc>
                <a:tc>
                  <a:txBody>
                    <a:bodyPr/>
                    <a:lstStyle/>
                    <a:p>
                      <a:pPr indent="0" lvl="0" marL="0" rtl="0" algn="l">
                        <a:spcBef>
                          <a:spcPts val="0"/>
                        </a:spcBef>
                        <a:spcAft>
                          <a:spcPts val="0"/>
                        </a:spcAft>
                        <a:buNone/>
                      </a:pPr>
                      <a:r>
                        <a:rPr lang="en">
                          <a:solidFill>
                            <a:schemeClr val="lt1"/>
                          </a:solidFill>
                        </a:rPr>
                        <a:t>Activity</a:t>
                      </a:r>
                      <a:endParaRPr>
                        <a:solidFill>
                          <a:schemeClr val="lt1"/>
                        </a:solidFill>
                      </a:endParaRPr>
                    </a:p>
                  </a:txBody>
                  <a:tcPr marT="91425" marB="91425" marR="91425" marL="91425">
                    <a:solidFill>
                      <a:srgbClr val="00506F"/>
                    </a:solidFill>
                  </a:tcPr>
                </a:tc>
                <a:tc>
                  <a:txBody>
                    <a:bodyPr/>
                    <a:lstStyle/>
                    <a:p>
                      <a:pPr indent="0" lvl="0" marL="0" rtl="0" algn="l">
                        <a:spcBef>
                          <a:spcPts val="0"/>
                        </a:spcBef>
                        <a:spcAft>
                          <a:spcPts val="0"/>
                        </a:spcAft>
                        <a:buNone/>
                      </a:pPr>
                      <a:r>
                        <a:rPr lang="en">
                          <a:solidFill>
                            <a:schemeClr val="lt1"/>
                          </a:solidFill>
                        </a:rPr>
                        <a:t>Presenters</a:t>
                      </a:r>
                      <a:endParaRPr>
                        <a:solidFill>
                          <a:schemeClr val="lt1"/>
                        </a:solidFill>
                      </a:endParaRPr>
                    </a:p>
                  </a:txBody>
                  <a:tcPr marT="91425" marB="91425" marR="91425" marL="91425">
                    <a:solidFill>
                      <a:srgbClr val="00506F"/>
                    </a:solidFill>
                  </a:tcPr>
                </a:tc>
              </a:tr>
              <a:tr h="373500">
                <a:tc>
                  <a:txBody>
                    <a:bodyPr/>
                    <a:lstStyle/>
                    <a:p>
                      <a:pPr indent="0" lvl="0" marL="0" rtl="0" algn="l">
                        <a:spcBef>
                          <a:spcPts val="0"/>
                        </a:spcBef>
                        <a:spcAft>
                          <a:spcPts val="0"/>
                        </a:spcAft>
                        <a:buNone/>
                      </a:pPr>
                      <a:r>
                        <a:rPr lang="en"/>
                        <a:t>9:00–9:10</a:t>
                      </a:r>
                      <a:endParaRPr/>
                    </a:p>
                  </a:txBody>
                  <a:tcPr marT="91425" marB="91425" marR="91425" marL="91425"/>
                </a:tc>
                <a:tc>
                  <a:txBody>
                    <a:bodyPr/>
                    <a:lstStyle/>
                    <a:p>
                      <a:pPr indent="0" lvl="0" marL="0" rtl="0" algn="l">
                        <a:spcBef>
                          <a:spcPts val="0"/>
                        </a:spcBef>
                        <a:spcAft>
                          <a:spcPts val="0"/>
                        </a:spcAft>
                        <a:buNone/>
                      </a:pPr>
                      <a:r>
                        <a:rPr lang="en"/>
                        <a:t>Introductions</a:t>
                      </a:r>
                      <a:endParaRPr/>
                    </a:p>
                  </a:txBody>
                  <a:tcPr marT="91425" marB="91425" marR="91425" marL="91425"/>
                </a:tc>
                <a:tc>
                  <a:txBody>
                    <a:bodyPr/>
                    <a:lstStyle/>
                    <a:p>
                      <a:pPr indent="0" lvl="0" marL="0" rtl="0" algn="l">
                        <a:spcBef>
                          <a:spcPts val="0"/>
                        </a:spcBef>
                        <a:spcAft>
                          <a:spcPts val="0"/>
                        </a:spcAft>
                        <a:buNone/>
                      </a:pPr>
                      <a:r>
                        <a:rPr lang="en"/>
                        <a:t>Presenters</a:t>
                      </a:r>
                      <a:endParaRPr/>
                    </a:p>
                  </a:txBody>
                  <a:tcPr marT="91425" marB="91425" marR="91425" marL="91425"/>
                </a:tc>
              </a:tr>
              <a:tr h="609575">
                <a:tc>
                  <a:txBody>
                    <a:bodyPr/>
                    <a:lstStyle/>
                    <a:p>
                      <a:pPr indent="0" lvl="0" marL="0" rtl="0" algn="l">
                        <a:spcBef>
                          <a:spcPts val="0"/>
                        </a:spcBef>
                        <a:spcAft>
                          <a:spcPts val="0"/>
                        </a:spcAft>
                        <a:buNone/>
                      </a:pPr>
                      <a:r>
                        <a:rPr lang="en"/>
                        <a:t>9:10–10:30</a:t>
                      </a:r>
                      <a:endParaRPr/>
                    </a:p>
                  </a:txBody>
                  <a:tcPr marT="91425" marB="91425" marR="91425" marL="91425"/>
                </a:tc>
                <a:tc>
                  <a:txBody>
                    <a:bodyPr/>
                    <a:lstStyle/>
                    <a:p>
                      <a:pPr indent="0" lvl="0" marL="0" rtl="0" algn="l">
                        <a:spcBef>
                          <a:spcPts val="0"/>
                        </a:spcBef>
                        <a:spcAft>
                          <a:spcPts val="0"/>
                        </a:spcAft>
                        <a:buNone/>
                      </a:pPr>
                      <a:r>
                        <a:rPr lang="en"/>
                        <a:t>Introduction and Foundation for Ethics</a:t>
                      </a:r>
                      <a:endParaRPr/>
                    </a:p>
                  </a:txBody>
                  <a:tcPr marT="91425" marB="91425" marR="91425" marL="91425"/>
                </a:tc>
                <a:tc>
                  <a:txBody>
                    <a:bodyPr/>
                    <a:lstStyle/>
                    <a:p>
                      <a:pPr indent="0" lvl="0" marL="0" rtl="0" algn="l">
                        <a:spcBef>
                          <a:spcPts val="0"/>
                        </a:spcBef>
                        <a:spcAft>
                          <a:spcPts val="0"/>
                        </a:spcAft>
                        <a:buNone/>
                      </a:pPr>
                      <a:r>
                        <a:rPr lang="en"/>
                        <a:t>Karën, Yulia</a:t>
                      </a:r>
                      <a:endParaRPr/>
                    </a:p>
                  </a:txBody>
                  <a:tcPr marT="91425" marB="91425" marR="91425" marL="91425"/>
                </a:tc>
              </a:tr>
              <a:tr h="609575">
                <a:tc>
                  <a:txBody>
                    <a:bodyPr/>
                    <a:lstStyle/>
                    <a:p>
                      <a:pPr indent="0" lvl="0" marL="0" rtl="0" algn="l">
                        <a:spcBef>
                          <a:spcPts val="0"/>
                        </a:spcBef>
                        <a:spcAft>
                          <a:spcPts val="0"/>
                        </a:spcAft>
                        <a:buNone/>
                      </a:pPr>
                      <a:r>
                        <a:rPr lang="en"/>
                        <a:t>10:30</a:t>
                      </a:r>
                      <a:r>
                        <a:rPr lang="en"/>
                        <a:t>–11:00</a:t>
                      </a:r>
                      <a:endParaRPr/>
                    </a:p>
                  </a:txBody>
                  <a:tcPr marT="91425" marB="91425" marR="91425" marL="91425"/>
                </a:tc>
                <a:tc>
                  <a:txBody>
                    <a:bodyPr/>
                    <a:lstStyle/>
                    <a:p>
                      <a:pPr indent="0" lvl="0" marL="0" rtl="0" algn="l">
                        <a:spcBef>
                          <a:spcPts val="0"/>
                        </a:spcBef>
                        <a:spcAft>
                          <a:spcPts val="0"/>
                        </a:spcAft>
                        <a:buNone/>
                      </a:pPr>
                      <a:r>
                        <a:rPr lang="en"/>
                        <a:t>Tea and Coffee Break</a:t>
                      </a:r>
                      <a:endParaRPr/>
                    </a:p>
                  </a:txBody>
                  <a:tcPr marT="91425" marB="91425" marR="91425" marL="91425"/>
                </a:tc>
                <a:tc>
                  <a:txBody>
                    <a:bodyPr/>
                    <a:lstStyle/>
                    <a:p>
                      <a:pPr indent="0" lvl="0" marL="0" rtl="0" algn="l">
                        <a:spcBef>
                          <a:spcPts val="0"/>
                        </a:spcBef>
                        <a:spcAft>
                          <a:spcPts val="0"/>
                        </a:spcAft>
                        <a:buNone/>
                      </a:pPr>
                      <a:r>
                        <a:rPr i="1" lang="en"/>
                        <a:t>All Participants</a:t>
                      </a:r>
                      <a:endParaRPr i="1"/>
                    </a:p>
                  </a:txBody>
                  <a:tcPr marT="91425" marB="91425" marR="91425" marL="91425"/>
                </a:tc>
              </a:tr>
              <a:tr h="609575">
                <a:tc>
                  <a:txBody>
                    <a:bodyPr/>
                    <a:lstStyle/>
                    <a:p>
                      <a:pPr indent="0" lvl="0" marL="0" rtl="0" algn="l">
                        <a:spcBef>
                          <a:spcPts val="0"/>
                        </a:spcBef>
                        <a:spcAft>
                          <a:spcPts val="0"/>
                        </a:spcAft>
                        <a:buNone/>
                      </a:pPr>
                      <a:r>
                        <a:rPr lang="en"/>
                        <a:t>11:00</a:t>
                      </a:r>
                      <a:r>
                        <a:rPr lang="en">
                          <a:solidFill>
                            <a:schemeClr val="dk1"/>
                          </a:solidFill>
                        </a:rPr>
                        <a:t>–</a:t>
                      </a:r>
                      <a:r>
                        <a:rPr lang="en"/>
                        <a:t>11:55</a:t>
                      </a:r>
                      <a:endParaRPr/>
                    </a:p>
                  </a:txBody>
                  <a:tcPr marT="91425" marB="91425" marR="91425" marL="91425"/>
                </a:tc>
                <a:tc>
                  <a:txBody>
                    <a:bodyPr/>
                    <a:lstStyle/>
                    <a:p>
                      <a:pPr indent="0" lvl="0" marL="0" rtl="0" algn="l">
                        <a:spcBef>
                          <a:spcPts val="0"/>
                        </a:spcBef>
                        <a:spcAft>
                          <a:spcPts val="0"/>
                        </a:spcAft>
                        <a:buNone/>
                      </a:pPr>
                      <a:r>
                        <a:rPr lang="en"/>
                        <a:t>Team Discussions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i="1" lang="en">
                          <a:solidFill>
                            <a:schemeClr val="dk1"/>
                          </a:solidFill>
                        </a:rPr>
                        <a:t>All Participants</a:t>
                      </a:r>
                      <a:endParaRPr i="1"/>
                    </a:p>
                  </a:txBody>
                  <a:tcPr marT="91425" marB="91425" marR="91425" marL="91425"/>
                </a:tc>
              </a:tr>
              <a:tr h="609575">
                <a:tc>
                  <a:txBody>
                    <a:bodyPr/>
                    <a:lstStyle/>
                    <a:p>
                      <a:pPr indent="0" lvl="0" marL="0" rtl="0" algn="l">
                        <a:spcBef>
                          <a:spcPts val="0"/>
                        </a:spcBef>
                        <a:spcAft>
                          <a:spcPts val="0"/>
                        </a:spcAft>
                        <a:buNone/>
                      </a:pPr>
                      <a:r>
                        <a:rPr lang="en"/>
                        <a:t>11:55</a:t>
                      </a:r>
                      <a:r>
                        <a:rPr lang="en">
                          <a:solidFill>
                            <a:schemeClr val="dk1"/>
                          </a:solidFill>
                        </a:rPr>
                        <a:t>–</a:t>
                      </a:r>
                      <a:r>
                        <a:rPr lang="en"/>
                        <a:t>12:15</a:t>
                      </a:r>
                      <a:endParaRPr/>
                    </a:p>
                  </a:txBody>
                  <a:tcPr marT="91425" marB="91425" marR="91425" marL="91425"/>
                </a:tc>
                <a:tc>
                  <a:txBody>
                    <a:bodyPr/>
                    <a:lstStyle/>
                    <a:p>
                      <a:pPr indent="0" lvl="0" marL="0" rtl="0" algn="l">
                        <a:spcBef>
                          <a:spcPts val="0"/>
                        </a:spcBef>
                        <a:spcAft>
                          <a:spcPts val="0"/>
                        </a:spcAft>
                        <a:buNone/>
                      </a:pPr>
                      <a:r>
                        <a:rPr lang="en"/>
                        <a:t>Team Presentations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i="1" lang="en">
                          <a:solidFill>
                            <a:schemeClr val="dk1"/>
                          </a:solidFill>
                        </a:rPr>
                        <a:t>All Participants</a:t>
                      </a:r>
                      <a:endParaRPr i="1"/>
                    </a:p>
                  </a:txBody>
                  <a:tcPr marT="91425" marB="91425" marR="91425" marL="91425"/>
                </a:tc>
              </a:tr>
              <a:tr h="609575">
                <a:tc>
                  <a:txBody>
                    <a:bodyPr/>
                    <a:lstStyle/>
                    <a:p>
                      <a:pPr indent="0" lvl="0" marL="0" rtl="0" algn="l">
                        <a:spcBef>
                          <a:spcPts val="0"/>
                        </a:spcBef>
                        <a:spcAft>
                          <a:spcPts val="0"/>
                        </a:spcAft>
                        <a:buNone/>
                      </a:pPr>
                      <a:r>
                        <a:rPr lang="en"/>
                        <a:t>12:15–12:35</a:t>
                      </a:r>
                      <a:endParaRPr/>
                    </a:p>
                  </a:txBody>
                  <a:tcPr marT="91425" marB="91425" marR="91425" marL="91425"/>
                </a:tc>
                <a:tc>
                  <a:txBody>
                    <a:bodyPr/>
                    <a:lstStyle/>
                    <a:p>
                      <a:pPr indent="0" lvl="0" marL="0" rtl="0" algn="l">
                        <a:spcBef>
                          <a:spcPts val="0"/>
                        </a:spcBef>
                        <a:spcAft>
                          <a:spcPts val="0"/>
                        </a:spcAft>
                        <a:buNone/>
                      </a:pPr>
                      <a:r>
                        <a:rPr lang="en"/>
                        <a:t>Ethical Considerations Sections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Luciana</a:t>
                      </a:r>
                      <a:endParaRPr/>
                    </a:p>
                  </a:txBody>
                  <a:tcPr marT="91425" marB="91425" marR="91425" marL="91425"/>
                </a:tc>
              </a:tr>
              <a:tr h="251900">
                <a:tc>
                  <a:txBody>
                    <a:bodyPr/>
                    <a:lstStyle/>
                    <a:p>
                      <a:pPr indent="0" lvl="0" marL="0" rtl="0" algn="l">
                        <a:spcBef>
                          <a:spcPts val="0"/>
                        </a:spcBef>
                        <a:spcAft>
                          <a:spcPts val="0"/>
                        </a:spcAft>
                        <a:buNone/>
                      </a:pPr>
                      <a:r>
                        <a:rPr lang="en"/>
                        <a:t>12:35–12:45</a:t>
                      </a:r>
                      <a:endParaRPr/>
                    </a:p>
                  </a:txBody>
                  <a:tcPr marT="91425" marB="91425" marR="91425" marL="91425"/>
                </a:tc>
                <a:tc>
                  <a:txBody>
                    <a:bodyPr/>
                    <a:lstStyle/>
                    <a:p>
                      <a:pPr indent="0" lvl="0" marL="0" rtl="0" algn="l">
                        <a:spcBef>
                          <a:spcPts val="0"/>
                        </a:spcBef>
                        <a:spcAft>
                          <a:spcPts val="0"/>
                        </a:spcAft>
                        <a:buNone/>
                      </a:pPr>
                      <a:r>
                        <a:rPr lang="en"/>
                        <a:t>Closing and Call to Action</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Min</a:t>
                      </a:r>
                      <a:endParaRPr/>
                    </a:p>
                  </a:txBody>
                  <a:tcPr marT="91425" marB="91425" marR="91425" marL="91425"/>
                </a:tc>
              </a:tr>
            </a:tbl>
          </a:graphicData>
        </a:graphic>
      </p:graphicFrame>
      <p:cxnSp>
        <p:nvCxnSpPr>
          <p:cNvPr id="648" name="Google Shape;648;p91"/>
          <p:cNvCxnSpPr/>
          <p:nvPr/>
        </p:nvCxnSpPr>
        <p:spPr>
          <a:xfrm>
            <a:off x="682000" y="2571742"/>
            <a:ext cx="1051500" cy="0"/>
          </a:xfrm>
          <a:prstGeom prst="straightConnector1">
            <a:avLst/>
          </a:prstGeom>
          <a:noFill/>
          <a:ln cap="flat" cmpd="sng" w="76200">
            <a:solidFill>
              <a:srgbClr val="595959"/>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2"/>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2"/>
          <p:cNvSpPr txBox="1"/>
          <p:nvPr/>
        </p:nvSpPr>
        <p:spPr>
          <a:xfrm>
            <a:off x="420275" y="976475"/>
            <a:ext cx="386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Your Turn</a:t>
            </a:r>
            <a:r>
              <a:rPr lang="en" sz="2800">
                <a:solidFill>
                  <a:srgbClr val="00506F"/>
                </a:solidFill>
                <a:latin typeface="Open Sans Medium"/>
                <a:ea typeface="Open Sans Medium"/>
                <a:cs typeface="Open Sans Medium"/>
                <a:sym typeface="Open Sans Medium"/>
              </a:rPr>
              <a:t>:</a:t>
            </a:r>
            <a:br>
              <a:rPr lang="en" sz="2800">
                <a:solidFill>
                  <a:srgbClr val="00506F"/>
                </a:solidFill>
                <a:latin typeface="Open Sans Medium"/>
                <a:ea typeface="Open Sans Medium"/>
                <a:cs typeface="Open Sans Medium"/>
                <a:sym typeface="Open Sans Medium"/>
              </a:rPr>
            </a:br>
            <a:r>
              <a:rPr lang="en" sz="2800">
                <a:solidFill>
                  <a:srgbClr val="00506F"/>
                </a:solidFill>
                <a:latin typeface="Open Sans Medium"/>
                <a:ea typeface="Open Sans Medium"/>
                <a:cs typeface="Open Sans Medium"/>
                <a:sym typeface="Open Sans Medium"/>
              </a:rPr>
              <a:t>0) Tell us about yourself!</a:t>
            </a:r>
            <a:endParaRPr sz="2800">
              <a:solidFill>
                <a:srgbClr val="00506F"/>
              </a:solidFill>
              <a:latin typeface="Open Sans Medium"/>
              <a:ea typeface="Open Sans Medium"/>
              <a:cs typeface="Open Sans Medium"/>
              <a:sym typeface="Open Sans Medium"/>
            </a:endParaRPr>
          </a:p>
        </p:txBody>
      </p:sp>
      <p:cxnSp>
        <p:nvCxnSpPr>
          <p:cNvPr id="655" name="Google Shape;655;p92"/>
          <p:cNvCxnSpPr/>
          <p:nvPr/>
        </p:nvCxnSpPr>
        <p:spPr>
          <a:xfrm>
            <a:off x="716375" y="2567900"/>
            <a:ext cx="3441600" cy="0"/>
          </a:xfrm>
          <a:prstGeom prst="straightConnector1">
            <a:avLst/>
          </a:prstGeom>
          <a:noFill/>
          <a:ln cap="flat" cmpd="sng" w="9525">
            <a:solidFill>
              <a:schemeClr val="dk2"/>
            </a:solidFill>
            <a:prstDash val="solid"/>
            <a:round/>
            <a:headEnd len="med" w="med" type="none"/>
            <a:tailEnd len="med" w="med" type="none"/>
          </a:ln>
        </p:spPr>
      </p:cxnSp>
      <p:sp>
        <p:nvSpPr>
          <p:cNvPr id="656" name="Google Shape;656;p92"/>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900">
                <a:solidFill>
                  <a:schemeClr val="dk1"/>
                </a:solidFill>
                <a:latin typeface="Open Sans"/>
                <a:ea typeface="Open Sans"/>
                <a:cs typeface="Open Sans"/>
                <a:sym typeface="Open Sans"/>
              </a:rPr>
              <a:t>Duration:</a:t>
            </a:r>
            <a:r>
              <a:rPr lang="en" sz="1900">
                <a:solidFill>
                  <a:schemeClr val="dk1"/>
                </a:solidFill>
                <a:latin typeface="Open Sans Medium"/>
                <a:ea typeface="Open Sans Medium"/>
                <a:cs typeface="Open Sans Medium"/>
                <a:sym typeface="Open Sans Medium"/>
              </a:rPr>
              <a:t> 3 minutes</a:t>
            </a:r>
            <a:endParaRPr sz="19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0"/>
              </a:spcAft>
              <a:buNone/>
            </a:pPr>
            <a:r>
              <a:rPr lang="en" sz="1900">
                <a:solidFill>
                  <a:schemeClr val="dk1"/>
                </a:solidFill>
                <a:latin typeface="Open Sans Medium"/>
                <a:ea typeface="Open Sans Medium"/>
                <a:cs typeface="Open Sans Medium"/>
                <a:sym typeface="Open Sans Medium"/>
              </a:rPr>
              <a:t>Use the shared doc for your row to add your name and where are you from or sth else you want to share </a:t>
            </a:r>
            <a:endParaRPr sz="19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0"/>
              </a:spcAft>
              <a:buClr>
                <a:schemeClr val="dk1"/>
              </a:buClr>
              <a:buSzPts val="1100"/>
              <a:buFont typeface="Arial"/>
              <a:buNone/>
            </a:pPr>
            <a:r>
              <a:rPr lang="en" sz="1900" u="sng">
                <a:solidFill>
                  <a:schemeClr val="hlink"/>
                </a:solidFill>
                <a:latin typeface="Open Sans Medium"/>
                <a:ea typeface="Open Sans Medium"/>
                <a:cs typeface="Open Sans Medium"/>
                <a:sym typeface="Open Sans Medium"/>
                <a:hlinkClick r:id="rId3"/>
              </a:rPr>
              <a:t>http://tiny.cc/eacl23-ethics-doc</a:t>
            </a:r>
            <a:endParaRPr sz="19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0"/>
              </a:spcAft>
              <a:buClr>
                <a:schemeClr val="dk1"/>
              </a:buClr>
              <a:buSzPts val="1100"/>
              <a:buFont typeface="Arial"/>
              <a:buNone/>
            </a:pPr>
            <a:r>
              <a:t/>
            </a:r>
            <a:endParaRPr sz="19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0"/>
              </a:spcAft>
              <a:buClr>
                <a:schemeClr val="dk1"/>
              </a:buClr>
              <a:buSzPts val="1100"/>
              <a:buFont typeface="Arial"/>
              <a:buNone/>
            </a:pPr>
            <a:r>
              <a:t/>
            </a:r>
            <a:endParaRPr sz="1900">
              <a:solidFill>
                <a:schemeClr val="dk1"/>
              </a:solidFill>
              <a:latin typeface="Open Sans Medium"/>
              <a:ea typeface="Open Sans Medium"/>
              <a:cs typeface="Open Sans Medium"/>
              <a:sym typeface="Open Sans Medium"/>
            </a:endParaRPr>
          </a:p>
          <a:p>
            <a:pPr indent="0" lvl="0" marL="0" rtl="0" algn="l">
              <a:lnSpc>
                <a:spcPct val="150000"/>
              </a:lnSpc>
              <a:spcBef>
                <a:spcPts val="1000"/>
              </a:spcBef>
              <a:spcAft>
                <a:spcPts val="1000"/>
              </a:spcAft>
              <a:buNone/>
            </a:pPr>
            <a:r>
              <a:t/>
            </a:r>
            <a:endParaRPr sz="1900">
              <a:solidFill>
                <a:schemeClr val="dk1"/>
              </a:solidFill>
              <a:latin typeface="Open Sans Medium"/>
              <a:ea typeface="Open Sans Medium"/>
              <a:cs typeface="Open Sans Medium"/>
              <a:sym typeface="Open Sans Medium"/>
            </a:endParaRPr>
          </a:p>
        </p:txBody>
      </p:sp>
      <p:pic>
        <p:nvPicPr>
          <p:cNvPr id="657" name="Google Shape;657;p92"/>
          <p:cNvPicPr preferRelativeResize="0"/>
          <p:nvPr/>
        </p:nvPicPr>
        <p:blipFill>
          <a:blip r:embed="rId4">
            <a:alphaModFix/>
          </a:blip>
          <a:stretch>
            <a:fillRect/>
          </a:stretch>
        </p:blipFill>
        <p:spPr>
          <a:xfrm>
            <a:off x="2496671" y="2651149"/>
            <a:ext cx="1316964" cy="1317000"/>
          </a:xfrm>
          <a:prstGeom prst="rect">
            <a:avLst/>
          </a:prstGeom>
          <a:noFill/>
          <a:ln>
            <a:noFill/>
          </a:ln>
        </p:spPr>
      </p:pic>
      <p:pic>
        <p:nvPicPr>
          <p:cNvPr id="658" name="Google Shape;658;p92"/>
          <p:cNvPicPr preferRelativeResize="0"/>
          <p:nvPr/>
        </p:nvPicPr>
        <p:blipFill>
          <a:blip r:embed="rId5">
            <a:alphaModFix/>
          </a:blip>
          <a:stretch>
            <a:fillRect/>
          </a:stretch>
        </p:blipFill>
        <p:spPr>
          <a:xfrm>
            <a:off x="1131225" y="2651149"/>
            <a:ext cx="1316964" cy="1317000"/>
          </a:xfrm>
          <a:prstGeom prst="rect">
            <a:avLst/>
          </a:prstGeom>
          <a:noFill/>
          <a:ln>
            <a:noFill/>
          </a:ln>
        </p:spPr>
      </p:pic>
      <p:sp>
        <p:nvSpPr>
          <p:cNvPr id="659" name="Google Shape;659;p92"/>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6"/>
              </a:rPr>
              <a:t>http://bit.ly/eacl23-ethics-slides</a:t>
            </a:r>
            <a:endParaRPr sz="1500">
              <a:latin typeface="Open Sans"/>
              <a:ea typeface="Open Sans"/>
              <a:cs typeface="Open Sans"/>
              <a:sym typeface="Open Sans"/>
            </a:endParaRPr>
          </a:p>
        </p:txBody>
      </p:sp>
      <p:pic>
        <p:nvPicPr>
          <p:cNvPr id="660" name="Google Shape;660;p92"/>
          <p:cNvPicPr preferRelativeResize="0"/>
          <p:nvPr/>
        </p:nvPicPr>
        <p:blipFill>
          <a:blip r:embed="rId7">
            <a:alphaModFix/>
          </a:blip>
          <a:stretch>
            <a:fillRect/>
          </a:stretch>
        </p:blipFill>
        <p:spPr>
          <a:xfrm>
            <a:off x="4572000" y="3272225"/>
            <a:ext cx="1683001" cy="16754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64" name="Shape 664"/>
        <p:cNvGrpSpPr/>
        <p:nvPr/>
      </p:nvGrpSpPr>
      <p:grpSpPr>
        <a:xfrm>
          <a:off x="0" y="0"/>
          <a:ext cx="0" cy="0"/>
          <a:chOff x="0" y="0"/>
          <a:chExt cx="0" cy="0"/>
        </a:xfrm>
      </p:grpSpPr>
      <p:sp>
        <p:nvSpPr>
          <p:cNvPr id="665" name="Google Shape;665;p93"/>
          <p:cNvSpPr txBox="1"/>
          <p:nvPr/>
        </p:nvSpPr>
        <p:spPr>
          <a:xfrm>
            <a:off x="972300" y="1482750"/>
            <a:ext cx="7199400" cy="8853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 Case Studies: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Problematic Ethical Research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200">
                <a:solidFill>
                  <a:schemeClr val="lt1"/>
                </a:solidFill>
                <a:latin typeface="Open Sans"/>
                <a:ea typeface="Open Sans"/>
                <a:cs typeface="Open Sans"/>
                <a:sym typeface="Open Sans"/>
              </a:rPr>
              <a:t>By all</a:t>
            </a:r>
            <a:endParaRPr b="1" sz="2200">
              <a:solidFill>
                <a:schemeClr val="lt1"/>
              </a:solidFill>
              <a:latin typeface="Open Sans"/>
              <a:ea typeface="Open Sans"/>
              <a:cs typeface="Open Sans"/>
              <a:sym typeface="Open Sans"/>
            </a:endParaRPr>
          </a:p>
        </p:txBody>
      </p:sp>
      <p:sp>
        <p:nvSpPr>
          <p:cNvPr id="666" name="Google Shape;666;p93"/>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lt1"/>
                </a:solidFill>
                <a:latin typeface="Open Sans"/>
                <a:ea typeface="Open Sans"/>
                <a:cs typeface="Open Sans"/>
                <a:sym typeface="Open Sans"/>
                <a:hlinkClick r:id="rId3">
                  <a:extLst>
                    <a:ext uri="{A12FA001-AC4F-418D-AE19-62706E023703}">
                      <ahyp:hlinkClr val="tx"/>
                    </a:ext>
                  </a:extLst>
                </a:hlinkClick>
              </a:rPr>
              <a:t>http://bit.ly/eacl23-ethics-slides</a:t>
            </a:r>
            <a:endParaRPr sz="1500">
              <a:solidFill>
                <a:schemeClr val="lt1"/>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94"/>
          <p:cNvSpPr/>
          <p:nvPr/>
        </p:nvSpPr>
        <p:spPr>
          <a:xfrm>
            <a:off x="0" y="0"/>
            <a:ext cx="207600" cy="5143500"/>
          </a:xfrm>
          <a:prstGeom prst="rect">
            <a:avLst/>
          </a:prstGeom>
          <a:solidFill>
            <a:srgbClr val="0050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4"/>
          <p:cNvSpPr txBox="1"/>
          <p:nvPr/>
        </p:nvSpPr>
        <p:spPr>
          <a:xfrm>
            <a:off x="617701" y="786000"/>
            <a:ext cx="21354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rgbClr val="00506F"/>
                </a:solidFill>
                <a:latin typeface="Open Sans Medium"/>
                <a:ea typeface="Open Sans Medium"/>
                <a:cs typeface="Open Sans Medium"/>
                <a:sym typeface="Open Sans Medium"/>
              </a:rPr>
              <a:t>Discussion Agenda</a:t>
            </a:r>
            <a:endParaRPr sz="2900">
              <a:solidFill>
                <a:srgbClr val="00506F"/>
              </a:solidFill>
              <a:latin typeface="Open Sans Medium"/>
              <a:ea typeface="Open Sans Medium"/>
              <a:cs typeface="Open Sans Medium"/>
              <a:sym typeface="Open Sans Medium"/>
            </a:endParaRPr>
          </a:p>
        </p:txBody>
      </p:sp>
      <p:sp>
        <p:nvSpPr>
          <p:cNvPr id="673" name="Google Shape;673;p94"/>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3"/>
              </a:rPr>
              <a:t>http://bit.ly/eacl23-ethics-slides</a:t>
            </a:r>
            <a:endParaRPr sz="1500">
              <a:latin typeface="Open Sans"/>
              <a:ea typeface="Open Sans"/>
              <a:cs typeface="Open Sans"/>
              <a:sym typeface="Open Sans"/>
            </a:endParaRPr>
          </a:p>
        </p:txBody>
      </p:sp>
      <p:graphicFrame>
        <p:nvGraphicFramePr>
          <p:cNvPr id="674" name="Google Shape;674;p94"/>
          <p:cNvGraphicFramePr/>
          <p:nvPr/>
        </p:nvGraphicFramePr>
        <p:xfrm>
          <a:off x="3643225" y="786000"/>
          <a:ext cx="3000000" cy="3000000"/>
        </p:xfrm>
        <a:graphic>
          <a:graphicData uri="http://schemas.openxmlformats.org/drawingml/2006/table">
            <a:tbl>
              <a:tblPr>
                <a:noFill/>
                <a:tableStyleId>{2B3606FA-4D8B-48B8-825E-CC8705B9D750}</a:tableStyleId>
              </a:tblPr>
              <a:tblGrid>
                <a:gridCol w="1320225"/>
                <a:gridCol w="3152425"/>
              </a:tblGrid>
              <a:tr h="406125">
                <a:tc>
                  <a:txBody>
                    <a:bodyPr/>
                    <a:lstStyle/>
                    <a:p>
                      <a:pPr indent="0" lvl="0" marL="0" rtl="0" algn="l">
                        <a:spcBef>
                          <a:spcPts val="0"/>
                        </a:spcBef>
                        <a:spcAft>
                          <a:spcPts val="0"/>
                        </a:spcAft>
                        <a:buNone/>
                      </a:pPr>
                      <a:r>
                        <a:rPr lang="en">
                          <a:solidFill>
                            <a:schemeClr val="lt1"/>
                          </a:solidFill>
                        </a:rPr>
                        <a:t>Time</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00506F"/>
                    </a:solidFill>
                  </a:tcPr>
                </a:tc>
                <a:tc>
                  <a:txBody>
                    <a:bodyPr/>
                    <a:lstStyle/>
                    <a:p>
                      <a:pPr indent="0" lvl="0" marL="0" rtl="0" algn="l">
                        <a:spcBef>
                          <a:spcPts val="0"/>
                        </a:spcBef>
                        <a:spcAft>
                          <a:spcPts val="0"/>
                        </a:spcAft>
                        <a:buNone/>
                      </a:pPr>
                      <a:r>
                        <a:rPr lang="en">
                          <a:solidFill>
                            <a:schemeClr val="lt1"/>
                          </a:solidFill>
                        </a:rPr>
                        <a:t>Activity</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00506F"/>
                    </a:solidFill>
                  </a:tcPr>
                </a:tc>
              </a:tr>
              <a:tr h="373500">
                <a:tc>
                  <a:txBody>
                    <a:bodyPr/>
                    <a:lstStyle/>
                    <a:p>
                      <a:pPr indent="0" lvl="0" marL="0" rtl="0" algn="l">
                        <a:spcBef>
                          <a:spcPts val="0"/>
                        </a:spcBef>
                        <a:spcAft>
                          <a:spcPts val="0"/>
                        </a:spcAft>
                        <a:buNone/>
                      </a:pPr>
                      <a:r>
                        <a:rPr lang="en"/>
                        <a:t>11</a:t>
                      </a:r>
                      <a:r>
                        <a:rPr lang="en"/>
                        <a:t>:00–11:05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Team Formation for Discussions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11:05–11:30</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Pass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 prepare one slide for silent sharing with everyone.</a:t>
                      </a:r>
                      <a:endParaRPr/>
                    </a:p>
                  </a:txBody>
                  <a:tcPr marT="91425" marB="91425" marR="91425" marL="91425">
                    <a:lnT cap="flat" cmpd="sng" w="9525">
                      <a:solidFill>
                        <a:srgbClr val="9E9E9E"/>
                      </a:solidFill>
                      <a:prstDash val="solid"/>
                      <a:round/>
                      <a:headEnd len="sm" w="sm" type="none"/>
                      <a:tailEnd len="sm" w="sm" type="none"/>
                    </a:lnT>
                  </a:tcPr>
                </a:tc>
              </a:tr>
              <a:tr h="609575">
                <a:tc>
                  <a:txBody>
                    <a:bodyPr/>
                    <a:lstStyle/>
                    <a:p>
                      <a:pPr indent="0" lvl="0" marL="0" rtl="0" algn="l">
                        <a:spcBef>
                          <a:spcPts val="0"/>
                        </a:spcBef>
                        <a:spcAft>
                          <a:spcPts val="0"/>
                        </a:spcAft>
                        <a:buNone/>
                      </a:pPr>
                      <a:r>
                        <a:rPr lang="en"/>
                        <a:t>11:30–10:55</a:t>
                      </a:r>
                      <a:endParaRPr/>
                    </a:p>
                  </a:txBody>
                  <a:tcPr marT="91425" marB="91425" marR="91425" marL="91425"/>
                </a:tc>
                <a:tc>
                  <a:txBody>
                    <a:bodyPr/>
                    <a:lstStyle/>
                    <a:p>
                      <a:pPr indent="0" lvl="0" marL="0" rtl="0" algn="l">
                        <a:spcBef>
                          <a:spcPts val="0"/>
                        </a:spcBef>
                        <a:spcAft>
                          <a:spcPts val="0"/>
                        </a:spcAft>
                        <a:buNone/>
                      </a:pPr>
                      <a:r>
                        <a:rPr lang="en"/>
                        <a:t>Pass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 With help from others’ 1-slide summary, prepare 1-2 additional slides for presentation with everyone.</a:t>
                      </a:r>
                      <a:endParaRPr/>
                    </a:p>
                  </a:txBody>
                  <a:tcPr marT="91425" marB="91425" marR="91425" marL="91425"/>
                </a:tc>
              </a:tr>
              <a:tr h="251900">
                <a:tc>
                  <a:txBody>
                    <a:bodyPr/>
                    <a:lstStyle/>
                    <a:p>
                      <a:pPr indent="0" lvl="0" marL="0" rtl="0" algn="l">
                        <a:spcBef>
                          <a:spcPts val="0"/>
                        </a:spcBef>
                        <a:spcAft>
                          <a:spcPts val="0"/>
                        </a:spcAft>
                        <a:buNone/>
                      </a:pPr>
                      <a:r>
                        <a:rPr lang="en"/>
                        <a:t>11:55-12:15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Team Presentations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bl>
          </a:graphicData>
        </a:graphic>
      </p:graphicFrame>
      <p:sp>
        <p:nvSpPr>
          <p:cNvPr id="675" name="Google Shape;675;p94"/>
          <p:cNvSpPr txBox="1"/>
          <p:nvPr>
            <p:ph idx="1" type="body"/>
          </p:nvPr>
        </p:nvSpPr>
        <p:spPr>
          <a:xfrm>
            <a:off x="750338" y="2892625"/>
            <a:ext cx="1927800" cy="131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800" u="sng">
                <a:solidFill>
                  <a:srgbClr val="1155CC"/>
                </a:solidFill>
                <a:hlinkClick r:id="rId4">
                  <a:extLst>
                    <a:ext uri="{A12FA001-AC4F-418D-AE19-62706E023703}">
                      <ahyp:hlinkClr val="tx"/>
                    </a:ext>
                  </a:extLst>
                </a:hlinkClick>
              </a:rPr>
              <a:t>http://bit.ly/eacl23-ethics-comp-slides</a:t>
            </a:r>
            <a:r>
              <a:rPr i="1" lang="en" sz="800">
                <a:solidFill>
                  <a:schemeClr val="dk1"/>
                </a:solidFill>
              </a:rPr>
              <a:t> </a:t>
            </a:r>
            <a:endParaRPr/>
          </a:p>
        </p:txBody>
      </p:sp>
      <p:sp>
        <p:nvSpPr>
          <p:cNvPr id="676" name="Google Shape;676;p94"/>
          <p:cNvSpPr txBox="1"/>
          <p:nvPr>
            <p:ph idx="4294967295" type="body"/>
          </p:nvPr>
        </p:nvSpPr>
        <p:spPr>
          <a:xfrm>
            <a:off x="825150" y="4452175"/>
            <a:ext cx="1720500" cy="1311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en" sz="800" u="sng">
                <a:solidFill>
                  <a:schemeClr val="hlink"/>
                </a:solidFill>
                <a:hlinkClick r:id="rId5"/>
              </a:rPr>
              <a:t>http://bit.ly/eacl23-ethics-doc</a:t>
            </a:r>
            <a:r>
              <a:rPr i="1" lang="en" sz="800">
                <a:solidFill>
                  <a:schemeClr val="dk1"/>
                </a:solidFill>
              </a:rPr>
              <a:t> </a:t>
            </a:r>
            <a:endParaRPr/>
          </a:p>
        </p:txBody>
      </p:sp>
      <p:pic>
        <p:nvPicPr>
          <p:cNvPr id="677" name="Google Shape;677;p94"/>
          <p:cNvPicPr preferRelativeResize="0"/>
          <p:nvPr/>
        </p:nvPicPr>
        <p:blipFill>
          <a:blip r:embed="rId6">
            <a:alphaModFix/>
          </a:blip>
          <a:stretch>
            <a:fillRect/>
          </a:stretch>
        </p:blipFill>
        <p:spPr>
          <a:xfrm>
            <a:off x="1144317" y="3296175"/>
            <a:ext cx="1082171" cy="1077300"/>
          </a:xfrm>
          <a:prstGeom prst="rect">
            <a:avLst/>
          </a:prstGeom>
          <a:noFill/>
          <a:ln>
            <a:noFill/>
          </a:ln>
        </p:spPr>
      </p:pic>
      <p:pic>
        <p:nvPicPr>
          <p:cNvPr id="678" name="Google Shape;678;p94"/>
          <p:cNvPicPr preferRelativeResize="0"/>
          <p:nvPr/>
        </p:nvPicPr>
        <p:blipFill>
          <a:blip r:embed="rId7">
            <a:alphaModFix/>
          </a:blip>
          <a:stretch>
            <a:fillRect/>
          </a:stretch>
        </p:blipFill>
        <p:spPr>
          <a:xfrm>
            <a:off x="1201975" y="1863310"/>
            <a:ext cx="1024525" cy="102931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5"/>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5"/>
          <p:cNvSpPr txBox="1"/>
          <p:nvPr/>
        </p:nvSpPr>
        <p:spPr>
          <a:xfrm>
            <a:off x="648875" y="976475"/>
            <a:ext cx="372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Your Turn</a:t>
            </a:r>
            <a:r>
              <a:rPr lang="en" sz="2800">
                <a:solidFill>
                  <a:srgbClr val="00506F"/>
                </a:solidFill>
                <a:latin typeface="Open Sans Medium"/>
                <a:ea typeface="Open Sans Medium"/>
                <a:cs typeface="Open Sans Medium"/>
                <a:sym typeface="Open Sans Medium"/>
              </a:rPr>
              <a:t>:</a:t>
            </a:r>
            <a:br>
              <a:rPr lang="en" sz="2800">
                <a:solidFill>
                  <a:srgbClr val="00506F"/>
                </a:solidFill>
                <a:latin typeface="Open Sans Medium"/>
                <a:ea typeface="Open Sans Medium"/>
                <a:cs typeface="Open Sans Medium"/>
                <a:sym typeface="Open Sans Medium"/>
              </a:rPr>
            </a:br>
            <a:r>
              <a:rPr lang="en" sz="2800">
                <a:solidFill>
                  <a:srgbClr val="00506F"/>
                </a:solidFill>
                <a:latin typeface="Open Sans Medium"/>
                <a:ea typeface="Open Sans Medium"/>
                <a:cs typeface="Open Sans Medium"/>
                <a:sym typeface="Open Sans Medium"/>
              </a:rPr>
              <a:t>Case 1</a:t>
            </a:r>
            <a:r>
              <a:rPr lang="en" sz="2800">
                <a:solidFill>
                  <a:srgbClr val="00506F"/>
                </a:solidFill>
                <a:latin typeface="Open Sans Medium"/>
                <a:ea typeface="Open Sans Medium"/>
                <a:cs typeface="Open Sans Medium"/>
                <a:sym typeface="Open Sans Medium"/>
              </a:rPr>
              <a:t> Abstract </a:t>
            </a:r>
            <a:endParaRPr sz="2800">
              <a:solidFill>
                <a:srgbClr val="00506F"/>
              </a:solidFill>
              <a:latin typeface="Open Sans Medium"/>
              <a:ea typeface="Open Sans Medium"/>
              <a:cs typeface="Open Sans Medium"/>
              <a:sym typeface="Open Sans Medium"/>
            </a:endParaRPr>
          </a:p>
        </p:txBody>
      </p:sp>
      <p:cxnSp>
        <p:nvCxnSpPr>
          <p:cNvPr id="685" name="Google Shape;685;p95"/>
          <p:cNvCxnSpPr/>
          <p:nvPr/>
        </p:nvCxnSpPr>
        <p:spPr>
          <a:xfrm>
            <a:off x="716375" y="2186900"/>
            <a:ext cx="3441600" cy="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95"/>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50">
                <a:solidFill>
                  <a:schemeClr val="dk1"/>
                </a:solidFill>
                <a:highlight>
                  <a:srgbClr val="FFFFFF"/>
                </a:highlight>
                <a:latin typeface="Open Sans"/>
                <a:ea typeface="Open Sans"/>
                <a:cs typeface="Open Sans"/>
                <a:sym typeface="Open Sans"/>
              </a:rPr>
              <a:t>Abstract:</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Open Sans"/>
                <a:ea typeface="Open Sans"/>
                <a:cs typeface="Open Sans"/>
                <a:sym typeface="Open Sans"/>
              </a:rPr>
              <a:t>Do people feel better on when on vacation? We study the social media sentiment of families when on vacation and during normal periods. Using a snowball sampling method, we solicited participants active on various social media platforms (N= 1,337 ) to voluntarily disclose when and where they went on vacation. We then crawled our participants social media posts to determine whether specific time periods and destinations for vacations were correlated with higher levels of enjoyment. Initial analysis showed that such features do yield significant prediction performance improvement: for example, vacations taken close-by tended to have markedly higher satisfaction. Our model, V accounts for such factors in novel gating network architecture, improving joint vacation period and sentiment detection by over 10% F</a:t>
            </a:r>
            <a:r>
              <a:rPr lang="en" sz="800">
                <a:solidFill>
                  <a:schemeClr val="dk1"/>
                </a:solidFill>
                <a:highlight>
                  <a:srgbClr val="FFFFFF"/>
                </a:highlight>
                <a:latin typeface="Open Sans"/>
                <a:ea typeface="Open Sans"/>
                <a:cs typeface="Open Sans"/>
                <a:sym typeface="Open Sans"/>
              </a:rPr>
              <a:t>1</a:t>
            </a:r>
            <a:r>
              <a:rPr lang="en" sz="1050">
                <a:solidFill>
                  <a:schemeClr val="dk1"/>
                </a:solidFill>
                <a:highlight>
                  <a:srgbClr val="FFFFFF"/>
                </a:highlight>
                <a:latin typeface="Open Sans"/>
                <a:ea typeface="Open Sans"/>
                <a:cs typeface="Open Sans"/>
                <a:sym typeface="Open Sans"/>
              </a:rPr>
              <a:t>. Our analysis validates patterns of interest: vacations with immediate family exhibit a bimodal distribution, and that ones without in-laws have a significantly higher satisfaction and detection rate. For robustness in identification, we collect and study the pattern and text of social media posts by parents, children, extended family members and friends of vacation-goers. To ensure both the accessibility and the reproducibility of our experiments, we have gathered the raw social media data, culled with permission from the</a:t>
            </a:r>
            <a:r>
              <a:rPr lang="en" sz="1400">
                <a:solidFill>
                  <a:schemeClr val="dk1"/>
                </a:solidFill>
                <a:latin typeface="Open Sans"/>
                <a:ea typeface="Open Sans"/>
                <a:cs typeface="Open Sans"/>
                <a:sym typeface="Open Sans"/>
              </a:rPr>
              <a:t> </a:t>
            </a:r>
            <a:r>
              <a:rPr lang="en" sz="1050">
                <a:solidFill>
                  <a:schemeClr val="dk1"/>
                </a:solidFill>
                <a:highlight>
                  <a:srgbClr val="FFFFFF"/>
                </a:highlight>
                <a:latin typeface="Open Sans"/>
                <a:ea typeface="Open Sans"/>
                <a:cs typeface="Open Sans"/>
                <a:sym typeface="Open Sans"/>
              </a:rPr>
              <a:t>original posters, and released it as a zip archive, available without moderation, in the footnote</a:t>
            </a:r>
            <a:r>
              <a:rPr lang="en" sz="750">
                <a:solidFill>
                  <a:schemeClr val="dk1"/>
                </a:solidFill>
                <a:highlight>
                  <a:srgbClr val="FFFFFF"/>
                </a:highlight>
                <a:latin typeface="Open Sans"/>
                <a:ea typeface="Open Sans"/>
                <a:cs typeface="Open Sans"/>
                <a:sym typeface="Open Sans"/>
              </a:rPr>
              <a:t>.</a:t>
            </a:r>
            <a:endParaRPr sz="750">
              <a:solidFill>
                <a:schemeClr val="dk1"/>
              </a:solidFill>
              <a:highlight>
                <a:srgbClr val="FFFFFF"/>
              </a:highlight>
              <a:latin typeface="Open Sans"/>
              <a:ea typeface="Open Sans"/>
              <a:cs typeface="Open Sans"/>
              <a:sym typeface="Open Sans"/>
            </a:endParaRPr>
          </a:p>
          <a:p>
            <a:pPr indent="0" lvl="0" marL="0" rtl="0" algn="l">
              <a:lnSpc>
                <a:spcPct val="100000"/>
              </a:lnSpc>
              <a:spcBef>
                <a:spcPts val="0"/>
              </a:spcBef>
              <a:spcAft>
                <a:spcPts val="1000"/>
              </a:spcAft>
              <a:buNone/>
            </a:pPr>
            <a:r>
              <a:t/>
            </a:r>
            <a:endParaRPr b="1" sz="1900">
              <a:solidFill>
                <a:schemeClr val="dk1"/>
              </a:solidFill>
              <a:latin typeface="Open Sans"/>
              <a:ea typeface="Open Sans"/>
              <a:cs typeface="Open Sans"/>
              <a:sym typeface="Open Sans"/>
            </a:endParaRPr>
          </a:p>
        </p:txBody>
      </p:sp>
      <p:pic>
        <p:nvPicPr>
          <p:cNvPr id="687" name="Google Shape;687;p95"/>
          <p:cNvPicPr preferRelativeResize="0"/>
          <p:nvPr/>
        </p:nvPicPr>
        <p:blipFill>
          <a:blip r:embed="rId3">
            <a:alphaModFix/>
          </a:blip>
          <a:stretch>
            <a:fillRect/>
          </a:stretch>
        </p:blipFill>
        <p:spPr>
          <a:xfrm>
            <a:off x="2496671" y="2651149"/>
            <a:ext cx="1316964" cy="1317000"/>
          </a:xfrm>
          <a:prstGeom prst="rect">
            <a:avLst/>
          </a:prstGeom>
          <a:noFill/>
          <a:ln>
            <a:noFill/>
          </a:ln>
        </p:spPr>
      </p:pic>
      <p:pic>
        <p:nvPicPr>
          <p:cNvPr id="688" name="Google Shape;688;p95"/>
          <p:cNvPicPr preferRelativeResize="0"/>
          <p:nvPr/>
        </p:nvPicPr>
        <p:blipFill>
          <a:blip r:embed="rId4">
            <a:alphaModFix/>
          </a:blip>
          <a:stretch>
            <a:fillRect/>
          </a:stretch>
        </p:blipFill>
        <p:spPr>
          <a:xfrm>
            <a:off x="1131225" y="2651149"/>
            <a:ext cx="1316964" cy="1317000"/>
          </a:xfrm>
          <a:prstGeom prst="rect">
            <a:avLst/>
          </a:prstGeom>
          <a:noFill/>
          <a:ln>
            <a:noFill/>
          </a:ln>
        </p:spPr>
      </p:pic>
      <p:sp>
        <p:nvSpPr>
          <p:cNvPr id="689" name="Google Shape;689;p95"/>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5"/>
              </a:rPr>
              <a:t>http://bit.ly/eacl23-ethics-slides</a:t>
            </a:r>
            <a:endParaRPr sz="1500">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6"/>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6"/>
          <p:cNvSpPr txBox="1"/>
          <p:nvPr/>
        </p:nvSpPr>
        <p:spPr>
          <a:xfrm>
            <a:off x="648875" y="976475"/>
            <a:ext cx="372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Your Turn</a:t>
            </a:r>
            <a:r>
              <a:rPr lang="en" sz="2800">
                <a:solidFill>
                  <a:srgbClr val="00506F"/>
                </a:solidFill>
                <a:latin typeface="Open Sans Medium"/>
                <a:ea typeface="Open Sans Medium"/>
                <a:cs typeface="Open Sans Medium"/>
                <a:sym typeface="Open Sans Medium"/>
              </a:rPr>
              <a:t>:</a:t>
            </a:r>
            <a:br>
              <a:rPr lang="en" sz="2800">
                <a:solidFill>
                  <a:srgbClr val="00506F"/>
                </a:solidFill>
                <a:latin typeface="Open Sans Medium"/>
                <a:ea typeface="Open Sans Medium"/>
                <a:cs typeface="Open Sans Medium"/>
                <a:sym typeface="Open Sans Medium"/>
              </a:rPr>
            </a:br>
            <a:r>
              <a:rPr lang="en" sz="2800">
                <a:solidFill>
                  <a:srgbClr val="00506F"/>
                </a:solidFill>
                <a:latin typeface="Open Sans Medium"/>
                <a:ea typeface="Open Sans Medium"/>
                <a:cs typeface="Open Sans Medium"/>
                <a:sym typeface="Open Sans Medium"/>
              </a:rPr>
              <a:t>Case </a:t>
            </a:r>
            <a:r>
              <a:rPr lang="en" sz="2800">
                <a:solidFill>
                  <a:srgbClr val="00506F"/>
                </a:solidFill>
                <a:latin typeface="Open Sans Medium"/>
                <a:ea typeface="Open Sans Medium"/>
                <a:cs typeface="Open Sans Medium"/>
                <a:sym typeface="Open Sans Medium"/>
              </a:rPr>
              <a:t>2 Abstract </a:t>
            </a:r>
            <a:endParaRPr sz="2800">
              <a:solidFill>
                <a:srgbClr val="00506F"/>
              </a:solidFill>
              <a:latin typeface="Open Sans Medium"/>
              <a:ea typeface="Open Sans Medium"/>
              <a:cs typeface="Open Sans Medium"/>
              <a:sym typeface="Open Sans Medium"/>
            </a:endParaRPr>
          </a:p>
        </p:txBody>
      </p:sp>
      <p:cxnSp>
        <p:nvCxnSpPr>
          <p:cNvPr id="696" name="Google Shape;696;p96"/>
          <p:cNvCxnSpPr/>
          <p:nvPr/>
        </p:nvCxnSpPr>
        <p:spPr>
          <a:xfrm>
            <a:off x="716375" y="2186900"/>
            <a:ext cx="3441600" cy="0"/>
          </a:xfrm>
          <a:prstGeom prst="straightConnector1">
            <a:avLst/>
          </a:prstGeom>
          <a:noFill/>
          <a:ln cap="flat" cmpd="sng" w="9525">
            <a:solidFill>
              <a:schemeClr val="dk2"/>
            </a:solidFill>
            <a:prstDash val="solid"/>
            <a:round/>
            <a:headEnd len="med" w="med" type="none"/>
            <a:tailEnd len="med" w="med" type="none"/>
          </a:ln>
        </p:spPr>
      </p:cxnSp>
      <p:sp>
        <p:nvSpPr>
          <p:cNvPr id="697" name="Google Shape;697;p96"/>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50">
                <a:solidFill>
                  <a:schemeClr val="dk1"/>
                </a:solidFill>
                <a:highlight>
                  <a:srgbClr val="FFFFFF"/>
                </a:highlight>
                <a:latin typeface="Open Sans"/>
                <a:ea typeface="Open Sans"/>
                <a:cs typeface="Open Sans"/>
                <a:sym typeface="Open Sans"/>
              </a:rPr>
              <a:t>Abstract:</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Open Sans"/>
                <a:ea typeface="Open Sans"/>
                <a:cs typeface="Open Sans"/>
                <a:sym typeface="Open Sans"/>
              </a:rPr>
              <a:t>Is sentiment analysis dependent on culture or only on language? In this paper we describe the collection and annotation of a billion-word dataset over 7 different Spanish dialects spoken in Latin America, annotated with fine-grained sentiment analysis cues. To the best of our knowledge, this is the largest Latin American dataset currently available. We used data from public groups in Telegram where locals talk about products and services. We evaluate the state-of-the-art sentiment analysis models on it,  showing that their performance is significantly lower than the state-of-the-art results on well-known benchmark for Spanish. The dataset annotation took three months. We selected crowdworkers after a careful exam to ensure they were fluent in the target dialect. We payed them 4 US dollars per hour, a fair wage considering it was two times the minimum wage in these countries. Our sentiment classifier fine-tuned per dialect outperforms previous models on Spanish by large margins. Our model has been used for 12 months by hundreds of companies in Latin America. To serve the model, we implemented a costing model to provide this service at a uniform price to all regions of the world. We conducted three usability studies in collaboration with three companies, which demonstrated that the integration of our sentiment analysis detector markedly increased users' engagement with their marketing advertisements.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l">
              <a:lnSpc>
                <a:spcPct val="100000"/>
              </a:lnSpc>
              <a:spcBef>
                <a:spcPts val="0"/>
              </a:spcBef>
              <a:spcAft>
                <a:spcPts val="1000"/>
              </a:spcAft>
              <a:buNone/>
            </a:pPr>
            <a:r>
              <a:t/>
            </a:r>
            <a:endParaRPr b="1" sz="1900">
              <a:solidFill>
                <a:schemeClr val="dk1"/>
              </a:solidFill>
              <a:latin typeface="Open Sans"/>
              <a:ea typeface="Open Sans"/>
              <a:cs typeface="Open Sans"/>
              <a:sym typeface="Open Sans"/>
            </a:endParaRPr>
          </a:p>
        </p:txBody>
      </p:sp>
      <p:pic>
        <p:nvPicPr>
          <p:cNvPr id="698" name="Google Shape;698;p96"/>
          <p:cNvPicPr preferRelativeResize="0"/>
          <p:nvPr/>
        </p:nvPicPr>
        <p:blipFill>
          <a:blip r:embed="rId3">
            <a:alphaModFix/>
          </a:blip>
          <a:stretch>
            <a:fillRect/>
          </a:stretch>
        </p:blipFill>
        <p:spPr>
          <a:xfrm>
            <a:off x="2496671" y="2651149"/>
            <a:ext cx="1316964" cy="1317000"/>
          </a:xfrm>
          <a:prstGeom prst="rect">
            <a:avLst/>
          </a:prstGeom>
          <a:noFill/>
          <a:ln>
            <a:noFill/>
          </a:ln>
        </p:spPr>
      </p:pic>
      <p:pic>
        <p:nvPicPr>
          <p:cNvPr id="699" name="Google Shape;699;p96"/>
          <p:cNvPicPr preferRelativeResize="0"/>
          <p:nvPr/>
        </p:nvPicPr>
        <p:blipFill>
          <a:blip r:embed="rId4">
            <a:alphaModFix/>
          </a:blip>
          <a:stretch>
            <a:fillRect/>
          </a:stretch>
        </p:blipFill>
        <p:spPr>
          <a:xfrm>
            <a:off x="1131225" y="2651149"/>
            <a:ext cx="1316964" cy="1317000"/>
          </a:xfrm>
          <a:prstGeom prst="rect">
            <a:avLst/>
          </a:prstGeom>
          <a:noFill/>
          <a:ln>
            <a:noFill/>
          </a:ln>
        </p:spPr>
      </p:pic>
      <p:sp>
        <p:nvSpPr>
          <p:cNvPr id="700" name="Google Shape;700;p96"/>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5"/>
              </a:rPr>
              <a:t>http://bit.ly/eacl23-ethics-slides</a:t>
            </a:r>
            <a:endParaRPr sz="1500">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7"/>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7"/>
          <p:cNvSpPr txBox="1"/>
          <p:nvPr/>
        </p:nvSpPr>
        <p:spPr>
          <a:xfrm>
            <a:off x="648875" y="976475"/>
            <a:ext cx="372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Your Turn</a:t>
            </a:r>
            <a:r>
              <a:rPr lang="en" sz="2800">
                <a:solidFill>
                  <a:srgbClr val="00506F"/>
                </a:solidFill>
                <a:latin typeface="Open Sans Medium"/>
                <a:ea typeface="Open Sans Medium"/>
                <a:cs typeface="Open Sans Medium"/>
                <a:sym typeface="Open Sans Medium"/>
              </a:rPr>
              <a:t>:</a:t>
            </a:r>
            <a:br>
              <a:rPr lang="en" sz="2800">
                <a:solidFill>
                  <a:srgbClr val="00506F"/>
                </a:solidFill>
                <a:latin typeface="Open Sans Medium"/>
                <a:ea typeface="Open Sans Medium"/>
                <a:cs typeface="Open Sans Medium"/>
                <a:sym typeface="Open Sans Medium"/>
              </a:rPr>
            </a:br>
            <a:r>
              <a:rPr lang="en" sz="2800">
                <a:solidFill>
                  <a:srgbClr val="00506F"/>
                </a:solidFill>
                <a:latin typeface="Open Sans Medium"/>
                <a:ea typeface="Open Sans Medium"/>
                <a:cs typeface="Open Sans Medium"/>
                <a:sym typeface="Open Sans Medium"/>
              </a:rPr>
              <a:t>Case </a:t>
            </a:r>
            <a:r>
              <a:rPr lang="en" sz="2800">
                <a:solidFill>
                  <a:srgbClr val="00506F"/>
                </a:solidFill>
                <a:latin typeface="Open Sans Medium"/>
                <a:ea typeface="Open Sans Medium"/>
                <a:cs typeface="Open Sans Medium"/>
                <a:sym typeface="Open Sans Medium"/>
              </a:rPr>
              <a:t>3 Abstract </a:t>
            </a:r>
            <a:endParaRPr sz="2800">
              <a:solidFill>
                <a:srgbClr val="00506F"/>
              </a:solidFill>
              <a:latin typeface="Open Sans Medium"/>
              <a:ea typeface="Open Sans Medium"/>
              <a:cs typeface="Open Sans Medium"/>
              <a:sym typeface="Open Sans Medium"/>
            </a:endParaRPr>
          </a:p>
        </p:txBody>
      </p:sp>
      <p:cxnSp>
        <p:nvCxnSpPr>
          <p:cNvPr id="707" name="Google Shape;707;p97"/>
          <p:cNvCxnSpPr/>
          <p:nvPr/>
        </p:nvCxnSpPr>
        <p:spPr>
          <a:xfrm>
            <a:off x="716375" y="2186900"/>
            <a:ext cx="3441600" cy="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97"/>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50">
                <a:solidFill>
                  <a:schemeClr val="dk1"/>
                </a:solidFill>
                <a:highlight>
                  <a:srgbClr val="FFFFFF"/>
                </a:highlight>
                <a:latin typeface="Open Sans"/>
                <a:ea typeface="Open Sans"/>
                <a:cs typeface="Open Sans"/>
                <a:sym typeface="Open Sans"/>
              </a:rPr>
              <a:t>Abstract:</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Open Sans"/>
                <a:ea typeface="Open Sans"/>
                <a:cs typeface="Open Sans"/>
                <a:sym typeface="Open Sans"/>
              </a:rPr>
              <a:t>With the rise of large language models (LLMs), they have become useful in critical settings such as healthcare support, helping reduce administrative burden and improve predictive analytics. However, there is an emerging concern that LLMs encode gender and racial biases, which propagate to healthcare decisions. In this work, we propose a simple and effective approach to controlling for biases in LLMs through data anonymization, specifically focusing on patient names that often reveal gender and race. We introduce a novel and highly granular dataset of over 9.9 million patients’ electronic health records annotated with patient demographics, including gender and race. We first fine-tune state-of-the-art LLMs on the raw healthcare data, and establish the presence of harmful biases in standard NLP benchmarks such as coreference resolution (10% lower F1 score for women compared to men) and named entity recognition (7% lower for White compared to Black patients). We also show that naively fine-tuned language models can be used to predict gender and race of the patients in held-out health records with high accuracy. Then, we show that a simple anonymization of the health data, by replacing patient names with generic placeholders, reduces the prediction gap in fine-tuned LLMs by up to 4% for gender, and up to 2.5% absolute for race.  Our findings address important questions for fairness in NLP and algorithmic decision-making. Our code and data are publicly available to facilitate reproducibility.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l">
              <a:lnSpc>
                <a:spcPct val="100000"/>
              </a:lnSpc>
              <a:spcBef>
                <a:spcPts val="0"/>
              </a:spcBef>
              <a:spcAft>
                <a:spcPts val="1000"/>
              </a:spcAft>
              <a:buNone/>
            </a:pPr>
            <a:r>
              <a:t/>
            </a:r>
            <a:endParaRPr b="1" sz="1900">
              <a:solidFill>
                <a:schemeClr val="dk1"/>
              </a:solidFill>
              <a:latin typeface="Open Sans"/>
              <a:ea typeface="Open Sans"/>
              <a:cs typeface="Open Sans"/>
              <a:sym typeface="Open Sans"/>
            </a:endParaRPr>
          </a:p>
        </p:txBody>
      </p:sp>
      <p:pic>
        <p:nvPicPr>
          <p:cNvPr id="709" name="Google Shape;709;p97"/>
          <p:cNvPicPr preferRelativeResize="0"/>
          <p:nvPr/>
        </p:nvPicPr>
        <p:blipFill>
          <a:blip r:embed="rId3">
            <a:alphaModFix/>
          </a:blip>
          <a:stretch>
            <a:fillRect/>
          </a:stretch>
        </p:blipFill>
        <p:spPr>
          <a:xfrm>
            <a:off x="2496671" y="2651149"/>
            <a:ext cx="1316964" cy="1317000"/>
          </a:xfrm>
          <a:prstGeom prst="rect">
            <a:avLst/>
          </a:prstGeom>
          <a:noFill/>
          <a:ln>
            <a:noFill/>
          </a:ln>
        </p:spPr>
      </p:pic>
      <p:pic>
        <p:nvPicPr>
          <p:cNvPr id="710" name="Google Shape;710;p97"/>
          <p:cNvPicPr preferRelativeResize="0"/>
          <p:nvPr/>
        </p:nvPicPr>
        <p:blipFill>
          <a:blip r:embed="rId4">
            <a:alphaModFix/>
          </a:blip>
          <a:stretch>
            <a:fillRect/>
          </a:stretch>
        </p:blipFill>
        <p:spPr>
          <a:xfrm>
            <a:off x="1131225" y="2651149"/>
            <a:ext cx="1316964" cy="1317000"/>
          </a:xfrm>
          <a:prstGeom prst="rect">
            <a:avLst/>
          </a:prstGeom>
          <a:noFill/>
          <a:ln>
            <a:noFill/>
          </a:ln>
        </p:spPr>
      </p:pic>
      <p:sp>
        <p:nvSpPr>
          <p:cNvPr id="711" name="Google Shape;711;p97"/>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5"/>
              </a:rPr>
              <a:t>http://bit.ly/eacl23-ethics-slides</a:t>
            </a:r>
            <a:endParaRPr sz="15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4294967295" type="body"/>
          </p:nvPr>
        </p:nvSpPr>
        <p:spPr>
          <a:xfrm>
            <a:off x="152400" y="1085850"/>
            <a:ext cx="8763000" cy="3740100"/>
          </a:xfrm>
          <a:prstGeom prst="rect">
            <a:avLst/>
          </a:prstGeom>
        </p:spPr>
        <p:txBody>
          <a:bodyPr anchorCtr="0" anchor="t" bIns="91425" lIns="91425" spcFirstLastPara="1" rIns="91425" wrap="square" tIns="91425">
            <a:normAutofit/>
          </a:bodyPr>
          <a:lstStyle/>
          <a:p>
            <a:pPr indent="-342900" lvl="0" marL="457200" marR="0" rtl="0" algn="l">
              <a:lnSpc>
                <a:spcPct val="150000"/>
              </a:lnSpc>
              <a:spcBef>
                <a:spcPts val="0"/>
              </a:spcBef>
              <a:spcAft>
                <a:spcPts val="0"/>
              </a:spcAft>
              <a:buClr>
                <a:srgbClr val="0B5394"/>
              </a:buClr>
              <a:buSzPts val="1800"/>
              <a:buChar char="●"/>
            </a:pPr>
            <a:r>
              <a:rPr lang="en"/>
              <a:t>Definitions</a:t>
            </a:r>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The Question Behind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Virtue Ethics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Deontological (duty) Ethics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Utilitarianism</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A Question of Time </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To finish</a:t>
            </a:r>
            <a:endParaRPr>
              <a:solidFill>
                <a:srgbClr val="9E9E9E"/>
              </a:solidFill>
            </a:endParaRPr>
          </a:p>
        </p:txBody>
      </p:sp>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Agenda</a:t>
            </a:r>
            <a:endParaRPr>
              <a:solidFill>
                <a:srgbClr val="0B5394"/>
              </a:solidFill>
              <a:latin typeface="Open Sans"/>
              <a:ea typeface="Open Sans"/>
              <a:cs typeface="Open Sans"/>
              <a:sym typeface="Open Sans"/>
            </a:endParaRPr>
          </a:p>
        </p:txBody>
      </p:sp>
      <p:sp>
        <p:nvSpPr>
          <p:cNvPr id="152" name="Google Shape;15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15" name="Shape 715"/>
        <p:cNvGrpSpPr/>
        <p:nvPr/>
      </p:nvGrpSpPr>
      <p:grpSpPr>
        <a:xfrm>
          <a:off x="0" y="0"/>
          <a:ext cx="0" cy="0"/>
          <a:chOff x="0" y="0"/>
          <a:chExt cx="0" cy="0"/>
        </a:xfrm>
      </p:grpSpPr>
      <p:sp>
        <p:nvSpPr>
          <p:cNvPr id="716" name="Google Shape;716;p98"/>
          <p:cNvSpPr txBox="1"/>
          <p:nvPr/>
        </p:nvSpPr>
        <p:spPr>
          <a:xfrm>
            <a:off x="972300" y="1482750"/>
            <a:ext cx="7199400" cy="8853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 Case Studies: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Problematic Ethical Consideration Sections</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200">
                <a:solidFill>
                  <a:schemeClr val="lt1"/>
                </a:solidFill>
                <a:latin typeface="Open Sans"/>
                <a:ea typeface="Open Sans"/>
                <a:cs typeface="Open Sans"/>
                <a:sym typeface="Open Sans"/>
              </a:rPr>
              <a:t>By all</a:t>
            </a:r>
            <a:endParaRPr b="1" sz="2200">
              <a:solidFill>
                <a:schemeClr val="lt1"/>
              </a:solidFill>
              <a:latin typeface="Open Sans"/>
              <a:ea typeface="Open Sans"/>
              <a:cs typeface="Open Sans"/>
              <a:sym typeface="Open Sans"/>
            </a:endParaRPr>
          </a:p>
        </p:txBody>
      </p:sp>
      <p:sp>
        <p:nvSpPr>
          <p:cNvPr id="717" name="Google Shape;717;p98"/>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lt1"/>
                </a:solidFill>
                <a:latin typeface="Open Sans"/>
                <a:ea typeface="Open Sans"/>
                <a:cs typeface="Open Sans"/>
                <a:sym typeface="Open Sans"/>
                <a:hlinkClick r:id="rId3">
                  <a:extLst>
                    <a:ext uri="{A12FA001-AC4F-418D-AE19-62706E023703}">
                      <ahyp:hlinkClr val="tx"/>
                    </a:ext>
                  </a:extLst>
                </a:hlinkClick>
              </a:rPr>
              <a:t>http://bit.ly/eacl23-ethics-slides</a:t>
            </a:r>
            <a:endParaRPr sz="1500">
              <a:solidFill>
                <a:schemeClr val="lt1"/>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9"/>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9"/>
          <p:cNvSpPr txBox="1"/>
          <p:nvPr/>
        </p:nvSpPr>
        <p:spPr>
          <a:xfrm>
            <a:off x="648875" y="976475"/>
            <a:ext cx="372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Your Turn</a:t>
            </a:r>
            <a:r>
              <a:rPr lang="en" sz="2800">
                <a:solidFill>
                  <a:srgbClr val="00506F"/>
                </a:solidFill>
                <a:latin typeface="Open Sans Medium"/>
                <a:ea typeface="Open Sans Medium"/>
                <a:cs typeface="Open Sans Medium"/>
                <a:sym typeface="Open Sans Medium"/>
              </a:rPr>
              <a:t>:</a:t>
            </a:r>
            <a:br>
              <a:rPr lang="en" sz="2800">
                <a:solidFill>
                  <a:srgbClr val="00506F"/>
                </a:solidFill>
                <a:latin typeface="Open Sans Medium"/>
                <a:ea typeface="Open Sans Medium"/>
                <a:cs typeface="Open Sans Medium"/>
                <a:sym typeface="Open Sans Medium"/>
              </a:rPr>
            </a:br>
            <a:r>
              <a:rPr lang="en" sz="2800">
                <a:solidFill>
                  <a:srgbClr val="00506F"/>
                </a:solidFill>
                <a:latin typeface="Open Sans Medium"/>
                <a:ea typeface="Open Sans Medium"/>
                <a:cs typeface="Open Sans Medium"/>
                <a:sym typeface="Open Sans Medium"/>
              </a:rPr>
              <a:t>Case 1</a:t>
            </a:r>
            <a:r>
              <a:rPr lang="en" sz="2800">
                <a:solidFill>
                  <a:srgbClr val="00506F"/>
                </a:solidFill>
                <a:latin typeface="Open Sans Medium"/>
                <a:ea typeface="Open Sans Medium"/>
                <a:cs typeface="Open Sans Medium"/>
                <a:sym typeface="Open Sans Medium"/>
              </a:rPr>
              <a:t> – ECS</a:t>
            </a:r>
            <a:endParaRPr sz="2800">
              <a:solidFill>
                <a:srgbClr val="00506F"/>
              </a:solidFill>
              <a:latin typeface="Open Sans Medium"/>
              <a:ea typeface="Open Sans Medium"/>
              <a:cs typeface="Open Sans Medium"/>
              <a:sym typeface="Open Sans Medium"/>
            </a:endParaRPr>
          </a:p>
        </p:txBody>
      </p:sp>
      <p:cxnSp>
        <p:nvCxnSpPr>
          <p:cNvPr id="724" name="Google Shape;724;p99"/>
          <p:cNvCxnSpPr/>
          <p:nvPr/>
        </p:nvCxnSpPr>
        <p:spPr>
          <a:xfrm>
            <a:off x="716375" y="2186900"/>
            <a:ext cx="3441600" cy="0"/>
          </a:xfrm>
          <a:prstGeom prst="straightConnector1">
            <a:avLst/>
          </a:prstGeom>
          <a:noFill/>
          <a:ln cap="flat" cmpd="sng" w="9525">
            <a:solidFill>
              <a:schemeClr val="dk2"/>
            </a:solidFill>
            <a:prstDash val="solid"/>
            <a:round/>
            <a:headEnd len="med" w="med" type="none"/>
            <a:tailEnd len="med" w="med" type="none"/>
          </a:ln>
        </p:spPr>
      </p:cxnSp>
      <p:sp>
        <p:nvSpPr>
          <p:cNvPr id="725" name="Google Shape;725;p99"/>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chemeClr val="dk1"/>
                </a:solidFill>
                <a:highlight>
                  <a:srgbClr val="FFFFFF"/>
                </a:highlight>
                <a:latin typeface="Open Sans"/>
                <a:ea typeface="Open Sans"/>
                <a:cs typeface="Open Sans"/>
                <a:sym typeface="Open Sans"/>
              </a:rPr>
              <a:t>Ethical consideration section</a:t>
            </a:r>
            <a:r>
              <a:rPr b="1" lang="en" sz="1050">
                <a:solidFill>
                  <a:schemeClr val="dk1"/>
                </a:solidFill>
                <a:highlight>
                  <a:srgbClr val="FFFFFF"/>
                </a:highlight>
                <a:latin typeface="Open Sans"/>
                <a:ea typeface="Open Sans"/>
                <a:cs typeface="Open Sans"/>
                <a:sym typeface="Open Sans"/>
              </a:rPr>
              <a:t>:</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None/>
            </a:pPr>
            <a:r>
              <a:rPr lang="en" sz="1050">
                <a:solidFill>
                  <a:schemeClr val="dk1"/>
                </a:solidFill>
                <a:highlight>
                  <a:srgbClr val="FFFFFF"/>
                </a:highlight>
                <a:latin typeface="Open Sans"/>
                <a:ea typeface="Open Sans"/>
                <a:cs typeface="Open Sans"/>
                <a:sym typeface="Open Sans"/>
              </a:rPr>
              <a:t>This research was approved by our IRB.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None/>
            </a:pPr>
            <a:r>
              <a:rPr lang="en" sz="1050">
                <a:solidFill>
                  <a:schemeClr val="dk1"/>
                </a:solidFill>
                <a:highlight>
                  <a:srgbClr val="FFFFFF"/>
                </a:highlight>
                <a:latin typeface="Open Sans"/>
                <a:ea typeface="Open Sans"/>
                <a:cs typeface="Open Sans"/>
                <a:sym typeface="Open Sans"/>
              </a:rPr>
              <a:t>[This paper is anonymized and submitted for blind review]</a:t>
            </a:r>
            <a:endParaRPr sz="1050">
              <a:solidFill>
                <a:schemeClr val="dk1"/>
              </a:solidFill>
              <a:highlight>
                <a:srgbClr val="FFFFFF"/>
              </a:highlight>
              <a:latin typeface="Open Sans"/>
              <a:ea typeface="Open Sans"/>
              <a:cs typeface="Open Sans"/>
              <a:sym typeface="Open Sans"/>
            </a:endParaRPr>
          </a:p>
        </p:txBody>
      </p:sp>
      <p:pic>
        <p:nvPicPr>
          <p:cNvPr id="726" name="Google Shape;726;p99"/>
          <p:cNvPicPr preferRelativeResize="0"/>
          <p:nvPr/>
        </p:nvPicPr>
        <p:blipFill>
          <a:blip r:embed="rId3">
            <a:alphaModFix/>
          </a:blip>
          <a:stretch>
            <a:fillRect/>
          </a:stretch>
        </p:blipFill>
        <p:spPr>
          <a:xfrm>
            <a:off x="2496671" y="2651149"/>
            <a:ext cx="1316964" cy="1317000"/>
          </a:xfrm>
          <a:prstGeom prst="rect">
            <a:avLst/>
          </a:prstGeom>
          <a:noFill/>
          <a:ln>
            <a:noFill/>
          </a:ln>
        </p:spPr>
      </p:pic>
      <p:pic>
        <p:nvPicPr>
          <p:cNvPr id="727" name="Google Shape;727;p99"/>
          <p:cNvPicPr preferRelativeResize="0"/>
          <p:nvPr/>
        </p:nvPicPr>
        <p:blipFill>
          <a:blip r:embed="rId4">
            <a:alphaModFix/>
          </a:blip>
          <a:stretch>
            <a:fillRect/>
          </a:stretch>
        </p:blipFill>
        <p:spPr>
          <a:xfrm>
            <a:off x="1131225" y="2651149"/>
            <a:ext cx="1316964" cy="1317000"/>
          </a:xfrm>
          <a:prstGeom prst="rect">
            <a:avLst/>
          </a:prstGeom>
          <a:noFill/>
          <a:ln>
            <a:noFill/>
          </a:ln>
        </p:spPr>
      </p:pic>
      <p:sp>
        <p:nvSpPr>
          <p:cNvPr id="728" name="Google Shape;728;p99"/>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5"/>
              </a:rPr>
              <a:t>http://bit.ly/eacl23-ethics-slides</a:t>
            </a:r>
            <a:endParaRPr sz="1500">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0"/>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0"/>
          <p:cNvSpPr txBox="1"/>
          <p:nvPr/>
        </p:nvSpPr>
        <p:spPr>
          <a:xfrm>
            <a:off x="648875" y="976475"/>
            <a:ext cx="372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Your Turn</a:t>
            </a:r>
            <a:r>
              <a:rPr lang="en" sz="2800">
                <a:solidFill>
                  <a:srgbClr val="00506F"/>
                </a:solidFill>
                <a:latin typeface="Open Sans Medium"/>
                <a:ea typeface="Open Sans Medium"/>
                <a:cs typeface="Open Sans Medium"/>
                <a:sym typeface="Open Sans Medium"/>
              </a:rPr>
              <a:t>:</a:t>
            </a:r>
            <a:br>
              <a:rPr lang="en" sz="2800">
                <a:solidFill>
                  <a:srgbClr val="00506F"/>
                </a:solidFill>
                <a:latin typeface="Open Sans Medium"/>
                <a:ea typeface="Open Sans Medium"/>
                <a:cs typeface="Open Sans Medium"/>
                <a:sym typeface="Open Sans Medium"/>
              </a:rPr>
            </a:br>
            <a:r>
              <a:rPr lang="en" sz="2800">
                <a:solidFill>
                  <a:srgbClr val="00506F"/>
                </a:solidFill>
                <a:latin typeface="Open Sans Medium"/>
                <a:ea typeface="Open Sans Medium"/>
                <a:cs typeface="Open Sans Medium"/>
                <a:sym typeface="Open Sans Medium"/>
              </a:rPr>
              <a:t>Case</a:t>
            </a:r>
            <a:r>
              <a:rPr lang="en" sz="2800">
                <a:solidFill>
                  <a:srgbClr val="00506F"/>
                </a:solidFill>
                <a:latin typeface="Open Sans Medium"/>
                <a:ea typeface="Open Sans Medium"/>
                <a:cs typeface="Open Sans Medium"/>
                <a:sym typeface="Open Sans Medium"/>
              </a:rPr>
              <a:t> 2 – ECS</a:t>
            </a:r>
            <a:endParaRPr sz="2800">
              <a:solidFill>
                <a:srgbClr val="00506F"/>
              </a:solidFill>
              <a:latin typeface="Open Sans Medium"/>
              <a:ea typeface="Open Sans Medium"/>
              <a:cs typeface="Open Sans Medium"/>
              <a:sym typeface="Open Sans Medium"/>
            </a:endParaRPr>
          </a:p>
        </p:txBody>
      </p:sp>
      <p:cxnSp>
        <p:nvCxnSpPr>
          <p:cNvPr id="735" name="Google Shape;735;p100"/>
          <p:cNvCxnSpPr/>
          <p:nvPr/>
        </p:nvCxnSpPr>
        <p:spPr>
          <a:xfrm>
            <a:off x="716375" y="2186900"/>
            <a:ext cx="3441600" cy="0"/>
          </a:xfrm>
          <a:prstGeom prst="straightConnector1">
            <a:avLst/>
          </a:prstGeom>
          <a:noFill/>
          <a:ln cap="flat" cmpd="sng" w="9525">
            <a:solidFill>
              <a:schemeClr val="dk2"/>
            </a:solidFill>
            <a:prstDash val="solid"/>
            <a:round/>
            <a:headEnd len="med" w="med" type="none"/>
            <a:tailEnd len="med" w="med" type="none"/>
          </a:ln>
        </p:spPr>
      </p:cxnSp>
      <p:sp>
        <p:nvSpPr>
          <p:cNvPr id="736" name="Google Shape;736;p100"/>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chemeClr val="dk1"/>
                </a:solidFill>
                <a:highlight>
                  <a:srgbClr val="FFFFFF"/>
                </a:highlight>
                <a:latin typeface="Open Sans"/>
                <a:ea typeface="Open Sans"/>
                <a:cs typeface="Open Sans"/>
                <a:sym typeface="Open Sans"/>
              </a:rPr>
              <a:t>Ethical consideration section:</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None/>
            </a:pPr>
            <a:r>
              <a:rPr lang="en" sz="1050">
                <a:solidFill>
                  <a:schemeClr val="dk1"/>
                </a:solidFill>
                <a:highlight>
                  <a:srgbClr val="FFFFFF"/>
                </a:highlight>
                <a:latin typeface="Open Sans"/>
                <a:ea typeface="Open Sans"/>
                <a:cs typeface="Open Sans"/>
                <a:sym typeface="Open Sans"/>
              </a:rPr>
              <a:t>T</a:t>
            </a:r>
            <a:r>
              <a:rPr lang="en" sz="1050">
                <a:solidFill>
                  <a:schemeClr val="dk1"/>
                </a:solidFill>
                <a:highlight>
                  <a:srgbClr val="FFFFFF"/>
                </a:highlight>
                <a:latin typeface="Open Sans"/>
                <a:ea typeface="Open Sans"/>
                <a:cs typeface="Open Sans"/>
                <a:sym typeface="Open Sans"/>
              </a:rPr>
              <a:t>he work in this paper raises no ethical issues not already raised by established NLP applicatio</a:t>
            </a:r>
            <a:r>
              <a:rPr lang="en" sz="1050">
                <a:solidFill>
                  <a:schemeClr val="dk1"/>
                </a:solidFill>
                <a:highlight>
                  <a:srgbClr val="FFFFFF"/>
                </a:highlight>
                <a:latin typeface="Open Sans"/>
                <a:ea typeface="Open Sans"/>
                <a:cs typeface="Open Sans"/>
                <a:sym typeface="Open Sans"/>
              </a:rPr>
              <a:t>ns, and it mitigate</a:t>
            </a:r>
            <a:r>
              <a:rPr lang="en" sz="1050">
                <a:solidFill>
                  <a:schemeClr val="dk1"/>
                </a:solidFill>
                <a:highlight>
                  <a:srgbClr val="FFFFFF"/>
                </a:highlight>
                <a:latin typeface="Open Sans"/>
                <a:ea typeface="Open Sans"/>
                <a:cs typeface="Open Sans"/>
                <a:sym typeface="Open Sans"/>
              </a:rPr>
              <a:t>s some existing risks of LLMs.</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None/>
            </a:pPr>
            <a:r>
              <a:rPr lang="en" sz="1050">
                <a:solidFill>
                  <a:schemeClr val="dk1"/>
                </a:solidFill>
                <a:highlight>
                  <a:srgbClr val="FFFFFF"/>
                </a:highlight>
                <a:latin typeface="Open Sans"/>
                <a:ea typeface="Open Sans"/>
                <a:cs typeface="Open Sans"/>
                <a:sym typeface="Open Sans"/>
              </a:rPr>
              <a:t>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None/>
            </a:pPr>
            <a:r>
              <a:t/>
            </a:r>
            <a:endParaRPr sz="1050">
              <a:solidFill>
                <a:schemeClr val="dk1"/>
              </a:solidFill>
              <a:highlight>
                <a:srgbClr val="FFFFFF"/>
              </a:highlight>
              <a:latin typeface="Open Sans"/>
              <a:ea typeface="Open Sans"/>
              <a:cs typeface="Open Sans"/>
              <a:sym typeface="Open Sans"/>
            </a:endParaRPr>
          </a:p>
        </p:txBody>
      </p:sp>
      <p:pic>
        <p:nvPicPr>
          <p:cNvPr id="737" name="Google Shape;737;p100"/>
          <p:cNvPicPr preferRelativeResize="0"/>
          <p:nvPr/>
        </p:nvPicPr>
        <p:blipFill>
          <a:blip r:embed="rId3">
            <a:alphaModFix/>
          </a:blip>
          <a:stretch>
            <a:fillRect/>
          </a:stretch>
        </p:blipFill>
        <p:spPr>
          <a:xfrm>
            <a:off x="2496671" y="2651149"/>
            <a:ext cx="1316964" cy="1317000"/>
          </a:xfrm>
          <a:prstGeom prst="rect">
            <a:avLst/>
          </a:prstGeom>
          <a:noFill/>
          <a:ln>
            <a:noFill/>
          </a:ln>
        </p:spPr>
      </p:pic>
      <p:pic>
        <p:nvPicPr>
          <p:cNvPr id="738" name="Google Shape;738;p100"/>
          <p:cNvPicPr preferRelativeResize="0"/>
          <p:nvPr/>
        </p:nvPicPr>
        <p:blipFill>
          <a:blip r:embed="rId4">
            <a:alphaModFix/>
          </a:blip>
          <a:stretch>
            <a:fillRect/>
          </a:stretch>
        </p:blipFill>
        <p:spPr>
          <a:xfrm>
            <a:off x="1131225" y="2651149"/>
            <a:ext cx="1316964" cy="1317000"/>
          </a:xfrm>
          <a:prstGeom prst="rect">
            <a:avLst/>
          </a:prstGeom>
          <a:noFill/>
          <a:ln>
            <a:noFill/>
          </a:ln>
        </p:spPr>
      </p:pic>
      <p:sp>
        <p:nvSpPr>
          <p:cNvPr id="739" name="Google Shape;739;p100"/>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5"/>
              </a:rPr>
              <a:t>http://bit.ly/eacl23-ethics-slides</a:t>
            </a:r>
            <a:endParaRPr sz="1500">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101"/>
          <p:cNvPicPr preferRelativeResize="0"/>
          <p:nvPr/>
        </p:nvPicPr>
        <p:blipFill>
          <a:blip r:embed="rId3">
            <a:alphaModFix/>
          </a:blip>
          <a:stretch>
            <a:fillRect/>
          </a:stretch>
        </p:blipFill>
        <p:spPr>
          <a:xfrm>
            <a:off x="1415400" y="465575"/>
            <a:ext cx="6189700" cy="3898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102"/>
          <p:cNvPicPr preferRelativeResize="0"/>
          <p:nvPr/>
        </p:nvPicPr>
        <p:blipFill>
          <a:blip r:embed="rId3">
            <a:alphaModFix/>
          </a:blip>
          <a:stretch>
            <a:fillRect/>
          </a:stretch>
        </p:blipFill>
        <p:spPr>
          <a:xfrm>
            <a:off x="2391175" y="92025"/>
            <a:ext cx="4361646" cy="48387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3"/>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3"/>
          <p:cNvSpPr txBox="1"/>
          <p:nvPr>
            <p:ph idx="1" type="body"/>
          </p:nvPr>
        </p:nvSpPr>
        <p:spPr>
          <a:xfrm>
            <a:off x="501150" y="1833675"/>
            <a:ext cx="4572000" cy="13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50">
                <a:solidFill>
                  <a:schemeClr val="dk1"/>
                </a:solidFill>
                <a:highlight>
                  <a:schemeClr val="lt1"/>
                </a:highlight>
                <a:latin typeface="Open Sans"/>
                <a:ea typeface="Open Sans"/>
                <a:cs typeface="Open Sans"/>
                <a:sym typeface="Open Sans"/>
              </a:rPr>
              <a:t>Ethical consideration section generated by ChatGPT:</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Open Sans"/>
                <a:ea typeface="Open Sans"/>
                <a:cs typeface="Open Sans"/>
                <a:sym typeface="Open Sans"/>
              </a:rPr>
              <a:t>The use of large language models (LLMs) in critical settings such as healthcare is an area of significant interest. However, there is an emerging concern that these models encode gender and racial biases, which propagate to healthcare decisions. Such biases can have significant ethical implications, including the exacerbation of existing health disparities and discrimination against marginalized groups.</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Open Sans"/>
                <a:ea typeface="Open Sans"/>
                <a:cs typeface="Open Sans"/>
                <a:sym typeface="Open Sans"/>
              </a:rPr>
              <a:t>In this work, the authors propose a simple and effective approach to controlling for biases in LLMs through data anonymization. Specifically, the authors focus on patient names that often reveal gender and race. While data anonymization is a promising approach, it is important to consider the ethical implications of anonymizing healthcare data. For instance, anonymization may not be sufficient to prevent re-identification of individuals in certain cases, which could pose risks to their privacy and security. It is therefore important for the authors to carefully consider the potential risks and benefits of data anonymization in the context of their study.</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b="1" sz="1900">
              <a:solidFill>
                <a:schemeClr val="dk1"/>
              </a:solidFill>
              <a:latin typeface="Open Sans"/>
              <a:ea typeface="Open Sans"/>
              <a:cs typeface="Open Sans"/>
              <a:sym typeface="Open Sans"/>
            </a:endParaRPr>
          </a:p>
        </p:txBody>
      </p:sp>
      <p:sp>
        <p:nvSpPr>
          <p:cNvPr id="756" name="Google Shape;756;p103"/>
          <p:cNvSpPr txBox="1"/>
          <p:nvPr/>
        </p:nvSpPr>
        <p:spPr>
          <a:xfrm>
            <a:off x="648875" y="671675"/>
            <a:ext cx="372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Your Turn:</a:t>
            </a:r>
            <a:endParaRPr sz="2800">
              <a:solidFill>
                <a:srgbClr val="00506F"/>
              </a:solidFill>
              <a:latin typeface="Open Sans Medium"/>
              <a:ea typeface="Open Sans Medium"/>
              <a:cs typeface="Open Sans Medium"/>
              <a:sym typeface="Open Sans Medium"/>
            </a:endParaRPr>
          </a:p>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Case 3 – ECS</a:t>
            </a:r>
            <a:r>
              <a:rPr lang="en" sz="2800">
                <a:solidFill>
                  <a:srgbClr val="00506F"/>
                </a:solidFill>
                <a:latin typeface="Open Sans Medium"/>
                <a:ea typeface="Open Sans Medium"/>
                <a:cs typeface="Open Sans Medium"/>
                <a:sym typeface="Open Sans Medium"/>
              </a:rPr>
              <a:t> </a:t>
            </a:r>
            <a:endParaRPr sz="2800">
              <a:solidFill>
                <a:srgbClr val="00506F"/>
              </a:solidFill>
              <a:latin typeface="Open Sans Medium"/>
              <a:ea typeface="Open Sans Medium"/>
              <a:cs typeface="Open Sans Medium"/>
              <a:sym typeface="Open Sans Medium"/>
            </a:endParaRPr>
          </a:p>
        </p:txBody>
      </p:sp>
      <p:sp>
        <p:nvSpPr>
          <p:cNvPr id="757" name="Google Shape;757;p103"/>
          <p:cNvSpPr txBox="1"/>
          <p:nvPr/>
        </p:nvSpPr>
        <p:spPr>
          <a:xfrm>
            <a:off x="5204325" y="382300"/>
            <a:ext cx="3724800" cy="4710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50">
                <a:solidFill>
                  <a:schemeClr val="dk1"/>
                </a:solidFill>
                <a:highlight>
                  <a:schemeClr val="lt1"/>
                </a:highlight>
                <a:latin typeface="Open Sans"/>
                <a:ea typeface="Open Sans"/>
                <a:cs typeface="Open Sans"/>
                <a:sym typeface="Open Sans"/>
              </a:rPr>
              <a:t>Additionally, the authors note the presence of harmful biases in standard NLP benchmarks, such as coreference resolution and named entity recognition. Such biases can lead to inaccurate predictions and decisions that could have significant consequences for patient care. As such, the authors should consider the ethical implications of using LLMs that have not been adequately controlled for biases, particularly in critical settings such as healthcare.</a:t>
            </a:r>
            <a:endParaRPr sz="1050">
              <a:solidFill>
                <a:schemeClr val="dk1"/>
              </a:solidFill>
              <a:highlight>
                <a:schemeClr val="lt1"/>
              </a:highlight>
              <a:latin typeface="Open Sans"/>
              <a:ea typeface="Open Sans"/>
              <a:cs typeface="Open Sans"/>
              <a:sym typeface="Open Sans"/>
            </a:endParaRPr>
          </a:p>
          <a:p>
            <a:pPr indent="0" lvl="0" marL="0" rtl="0" algn="just">
              <a:spcBef>
                <a:spcPts val="0"/>
              </a:spcBef>
              <a:spcAft>
                <a:spcPts val="0"/>
              </a:spcAft>
              <a:buNone/>
            </a:pPr>
            <a:r>
              <a:t/>
            </a:r>
            <a:endParaRPr sz="1050">
              <a:solidFill>
                <a:schemeClr val="dk1"/>
              </a:solidFill>
              <a:highlight>
                <a:schemeClr val="lt1"/>
              </a:highlight>
              <a:latin typeface="Open Sans"/>
              <a:ea typeface="Open Sans"/>
              <a:cs typeface="Open Sans"/>
              <a:sym typeface="Open Sans"/>
            </a:endParaRPr>
          </a:p>
          <a:p>
            <a:pPr indent="0" lvl="0" marL="0" rtl="0" algn="just">
              <a:spcBef>
                <a:spcPts val="0"/>
              </a:spcBef>
              <a:spcAft>
                <a:spcPts val="0"/>
              </a:spcAft>
              <a:buNone/>
            </a:pPr>
            <a:r>
              <a:rPr lang="en" sz="1050">
                <a:solidFill>
                  <a:schemeClr val="dk1"/>
                </a:solidFill>
                <a:highlight>
                  <a:schemeClr val="lt1"/>
                </a:highlight>
                <a:latin typeface="Open Sans"/>
                <a:ea typeface="Open Sans"/>
                <a:cs typeface="Open Sans"/>
                <a:sym typeface="Open Sans"/>
              </a:rPr>
              <a:t>Finally, the authors have made their code and data publicly available to facilitate reproducibility. While data sharing is important for scientific progress, it is crucial to consider the potential ethical implications of sharing sensitive healthcare data, including risks to patient privacy and confidentiality. The authors should therefore ensure that they have obtained appropriate consent and taken necessary measures to protect patient privacy before making their data publicly available.</a:t>
            </a:r>
            <a:endParaRPr sz="1050">
              <a:solidFill>
                <a:schemeClr val="dk1"/>
              </a:solidFill>
              <a:highlight>
                <a:schemeClr val="lt1"/>
              </a:highlight>
              <a:latin typeface="Open Sans"/>
              <a:ea typeface="Open Sans"/>
              <a:cs typeface="Open Sans"/>
              <a:sym typeface="Open Sans"/>
            </a:endParaRPr>
          </a:p>
          <a:p>
            <a:pPr indent="0" lvl="0" marL="0" rtl="0" algn="just">
              <a:spcBef>
                <a:spcPts val="0"/>
              </a:spcBef>
              <a:spcAft>
                <a:spcPts val="0"/>
              </a:spcAft>
              <a:buNone/>
            </a:pPr>
            <a:r>
              <a:t/>
            </a:r>
            <a:endParaRPr sz="1050">
              <a:solidFill>
                <a:schemeClr val="dk1"/>
              </a:solidFill>
              <a:highlight>
                <a:schemeClr val="lt1"/>
              </a:highlight>
              <a:latin typeface="Open Sans"/>
              <a:ea typeface="Open Sans"/>
              <a:cs typeface="Open Sans"/>
              <a:sym typeface="Open Sans"/>
            </a:endParaRPr>
          </a:p>
          <a:p>
            <a:pPr indent="0" lvl="0" marL="0" rtl="0" algn="just">
              <a:spcBef>
                <a:spcPts val="0"/>
              </a:spcBef>
              <a:spcAft>
                <a:spcPts val="0"/>
              </a:spcAft>
              <a:buNone/>
            </a:pPr>
            <a:r>
              <a:rPr lang="en" sz="1050">
                <a:solidFill>
                  <a:schemeClr val="dk1"/>
                </a:solidFill>
                <a:highlight>
                  <a:schemeClr val="lt1"/>
                </a:highlight>
                <a:latin typeface="Open Sans"/>
                <a:ea typeface="Open Sans"/>
                <a:cs typeface="Open Sans"/>
                <a:sym typeface="Open Sans"/>
              </a:rPr>
              <a:t>In summary, while the proposed approach is promising for controlling biases in LLMs, it is important to carefully consider the potential risks and benefits of data anonymization and data sharing in the context of this study. Moreover, the authors should ensure that their work adheres to ethical principles such as respect for patient autonomy, beneficence, non-maleficence, and justice.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61" name="Shape 761"/>
        <p:cNvGrpSpPr/>
        <p:nvPr/>
      </p:nvGrpSpPr>
      <p:grpSpPr>
        <a:xfrm>
          <a:off x="0" y="0"/>
          <a:ext cx="0" cy="0"/>
          <a:chOff x="0" y="0"/>
          <a:chExt cx="0" cy="0"/>
        </a:xfrm>
      </p:grpSpPr>
      <p:sp>
        <p:nvSpPr>
          <p:cNvPr id="762" name="Google Shape;762;p104"/>
          <p:cNvSpPr txBox="1"/>
          <p:nvPr/>
        </p:nvSpPr>
        <p:spPr>
          <a:xfrm>
            <a:off x="972300" y="1482750"/>
            <a:ext cx="7199400" cy="8853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3600">
                <a:solidFill>
                  <a:schemeClr val="lt1"/>
                </a:solidFill>
                <a:latin typeface="Open Sans"/>
                <a:ea typeface="Open Sans"/>
                <a:cs typeface="Open Sans"/>
                <a:sym typeface="Open Sans"/>
              </a:rPr>
              <a:t>Ethical considerations sections in ACL papers</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6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200">
                <a:solidFill>
                  <a:schemeClr val="lt1"/>
                </a:solidFill>
                <a:latin typeface="Open Sans"/>
                <a:ea typeface="Open Sans"/>
                <a:cs typeface="Open Sans"/>
                <a:sym typeface="Open Sans"/>
              </a:rPr>
              <a:t>Luciana </a:t>
            </a:r>
            <a:endParaRPr b="1" sz="2200">
              <a:solidFill>
                <a:schemeClr val="lt1"/>
              </a:solidFill>
              <a:latin typeface="Open Sans"/>
              <a:ea typeface="Open Sans"/>
              <a:cs typeface="Open Sans"/>
              <a:sym typeface="Open Sans"/>
            </a:endParaRPr>
          </a:p>
        </p:txBody>
      </p:sp>
      <p:sp>
        <p:nvSpPr>
          <p:cNvPr id="763" name="Google Shape;763;p104"/>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3"/>
              </a:rPr>
              <a:t>http://bit.ly/eacl23-ethics-slides</a:t>
            </a:r>
            <a:endParaRPr sz="1500">
              <a:latin typeface="Open Sans"/>
              <a:ea typeface="Open Sans"/>
              <a:cs typeface="Open Sans"/>
              <a:sym typeface="Open Sans"/>
            </a:endParaRPr>
          </a:p>
        </p:txBody>
      </p:sp>
      <p:sp>
        <p:nvSpPr>
          <p:cNvPr id="764" name="Google Shape;764;p104"/>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lt1"/>
                </a:solidFill>
                <a:latin typeface="Open Sans"/>
                <a:ea typeface="Open Sans"/>
                <a:cs typeface="Open Sans"/>
                <a:sym typeface="Open Sans"/>
                <a:hlinkClick r:id="rId4">
                  <a:extLst>
                    <a:ext uri="{A12FA001-AC4F-418D-AE19-62706E023703}">
                      <ahyp:hlinkClr val="tx"/>
                    </a:ext>
                  </a:extLst>
                </a:hlinkClick>
              </a:rPr>
              <a:t>http://bit.ly/eacl23-ethics-slides</a:t>
            </a:r>
            <a:endParaRPr sz="1500">
              <a:solidFill>
                <a:schemeClr val="lt1"/>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8" name="Shape 768"/>
        <p:cNvGrpSpPr/>
        <p:nvPr/>
      </p:nvGrpSpPr>
      <p:grpSpPr>
        <a:xfrm>
          <a:off x="0" y="0"/>
          <a:ext cx="0" cy="0"/>
          <a:chOff x="0" y="0"/>
          <a:chExt cx="0" cy="0"/>
        </a:xfrm>
      </p:grpSpPr>
      <p:sp>
        <p:nvSpPr>
          <p:cNvPr id="769" name="Google Shape;769;p105"/>
          <p:cNvSpPr txBox="1"/>
          <p:nvPr/>
        </p:nvSpPr>
        <p:spPr>
          <a:xfrm>
            <a:off x="923450" y="747875"/>
            <a:ext cx="730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What has been done at ACL conferences?</a:t>
            </a:r>
            <a:endParaRPr b="1" sz="2800">
              <a:solidFill>
                <a:srgbClr val="00506F"/>
              </a:solidFill>
              <a:latin typeface="Open Sans"/>
              <a:ea typeface="Open Sans"/>
              <a:cs typeface="Open Sans"/>
              <a:sym typeface="Open Sans"/>
            </a:endParaRPr>
          </a:p>
        </p:txBody>
      </p:sp>
      <p:cxnSp>
        <p:nvCxnSpPr>
          <p:cNvPr id="770" name="Google Shape;770;p105"/>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771" name="Google Shape;771;p105"/>
          <p:cNvSpPr txBox="1"/>
          <p:nvPr/>
        </p:nvSpPr>
        <p:spPr>
          <a:xfrm>
            <a:off x="990950" y="1489350"/>
            <a:ext cx="7787400" cy="3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23232"/>
                </a:solidFill>
                <a:latin typeface="Open Sans"/>
                <a:ea typeface="Open Sans"/>
                <a:cs typeface="Open Sans"/>
                <a:sym typeface="Open Sans"/>
              </a:rPr>
              <a:t>The first conference of the Association for Computational Linguistics (ACL) to include an ethics advisory committee was the one organized by its North American Chapter (NAACL) in 2021. Since then all ACL conferences have had one, including all chapter conferences, ACL 2021 was the first largest conference to include one. </a:t>
            </a:r>
            <a:endParaRPr sz="1800">
              <a:solidFill>
                <a:srgbClr val="323232"/>
              </a:solidFill>
              <a:latin typeface="Open Sans"/>
              <a:ea typeface="Open Sans"/>
              <a:cs typeface="Open Sans"/>
              <a:sym typeface="Open Sans"/>
            </a:endParaRPr>
          </a:p>
        </p:txBody>
      </p:sp>
      <p:sp>
        <p:nvSpPr>
          <p:cNvPr id="772" name="Google Shape;772;p105"/>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pic>
        <p:nvPicPr>
          <p:cNvPr id="773" name="Google Shape;773;p105"/>
          <p:cNvPicPr preferRelativeResize="0"/>
          <p:nvPr/>
        </p:nvPicPr>
        <p:blipFill rotWithShape="1">
          <a:blip r:embed="rId5">
            <a:alphaModFix/>
          </a:blip>
          <a:srcRect b="66707" l="12784" r="22318" t="12009"/>
          <a:stretch/>
        </p:blipFill>
        <p:spPr>
          <a:xfrm>
            <a:off x="1126775" y="3268425"/>
            <a:ext cx="7563974" cy="13953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7" name="Shape 777"/>
        <p:cNvGrpSpPr/>
        <p:nvPr/>
      </p:nvGrpSpPr>
      <p:grpSpPr>
        <a:xfrm>
          <a:off x="0" y="0"/>
          <a:ext cx="0" cy="0"/>
          <a:chOff x="0" y="0"/>
          <a:chExt cx="0" cy="0"/>
        </a:xfrm>
      </p:grpSpPr>
      <p:cxnSp>
        <p:nvCxnSpPr>
          <p:cNvPr id="778" name="Google Shape;778;p106"/>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106"/>
          <p:cNvSpPr txBox="1"/>
          <p:nvPr/>
        </p:nvSpPr>
        <p:spPr>
          <a:xfrm>
            <a:off x="990950" y="1489350"/>
            <a:ext cx="7787400" cy="3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23232"/>
                </a:solidFill>
                <a:latin typeface="Open Sans"/>
                <a:ea typeface="Open Sans"/>
                <a:cs typeface="Open Sans"/>
                <a:sym typeface="Open Sans"/>
              </a:rPr>
              <a:t>We explore the following five questions regarding ethical consideration sections in ACL 2021 and 2022 papers:</a:t>
            </a:r>
            <a:endParaRPr sz="1800">
              <a:solidFill>
                <a:srgbClr val="323232"/>
              </a:solidFill>
              <a:latin typeface="Open Sans"/>
              <a:ea typeface="Open Sans"/>
              <a:cs typeface="Open Sans"/>
              <a:sym typeface="Open Sans"/>
            </a:endParaRPr>
          </a:p>
          <a:p>
            <a:pPr indent="-336550" lvl="0" marL="457200" rtl="0" algn="l">
              <a:lnSpc>
                <a:spcPct val="115000"/>
              </a:lnSpc>
              <a:spcBef>
                <a:spcPts val="0"/>
              </a:spcBef>
              <a:spcAft>
                <a:spcPts val="0"/>
              </a:spcAft>
              <a:buClr>
                <a:srgbClr val="323232"/>
              </a:buClr>
              <a:buSzPts val="1700"/>
              <a:buFont typeface="Open Sans"/>
              <a:buAutoNum type="arabicPeriod"/>
            </a:pPr>
            <a:r>
              <a:rPr lang="en" sz="1700">
                <a:solidFill>
                  <a:srgbClr val="323232"/>
                </a:solidFill>
                <a:latin typeface="Open Sans"/>
                <a:ea typeface="Open Sans"/>
                <a:cs typeface="Open Sans"/>
                <a:sym typeface="Open Sans"/>
              </a:rPr>
              <a:t>What percentage of papers include an ethical considerations section (ECS)?</a:t>
            </a:r>
            <a:endParaRPr sz="1700">
              <a:solidFill>
                <a:srgbClr val="323232"/>
              </a:solidFill>
              <a:latin typeface="Open Sans"/>
              <a:ea typeface="Open Sans"/>
              <a:cs typeface="Open Sans"/>
              <a:sym typeface="Open Sans"/>
            </a:endParaRPr>
          </a:p>
          <a:p>
            <a:pPr indent="-336550" lvl="0" marL="457200" rtl="0" algn="l">
              <a:lnSpc>
                <a:spcPct val="115000"/>
              </a:lnSpc>
              <a:spcBef>
                <a:spcPts val="0"/>
              </a:spcBef>
              <a:spcAft>
                <a:spcPts val="0"/>
              </a:spcAft>
              <a:buClr>
                <a:srgbClr val="323232"/>
              </a:buClr>
              <a:buSzPts val="1700"/>
              <a:buFont typeface="Open Sans"/>
              <a:buAutoNum type="arabicPeriod"/>
            </a:pPr>
            <a:r>
              <a:rPr lang="en" sz="1700">
                <a:solidFill>
                  <a:srgbClr val="323232"/>
                </a:solidFill>
                <a:latin typeface="Open Sans"/>
                <a:ea typeface="Open Sans"/>
                <a:cs typeface="Open Sans"/>
                <a:sym typeface="Open Sans"/>
              </a:rPr>
              <a:t>Are there some tracks that stand out, either positively or negatively?</a:t>
            </a:r>
            <a:endParaRPr sz="1700">
              <a:solidFill>
                <a:srgbClr val="323232"/>
              </a:solidFill>
              <a:latin typeface="Open Sans"/>
              <a:ea typeface="Open Sans"/>
              <a:cs typeface="Open Sans"/>
              <a:sym typeface="Open Sans"/>
            </a:endParaRPr>
          </a:p>
          <a:p>
            <a:pPr indent="-336550" lvl="0" marL="457200" rtl="0" algn="l">
              <a:lnSpc>
                <a:spcPct val="115000"/>
              </a:lnSpc>
              <a:spcBef>
                <a:spcPts val="0"/>
              </a:spcBef>
              <a:spcAft>
                <a:spcPts val="0"/>
              </a:spcAft>
              <a:buClr>
                <a:srgbClr val="323232"/>
              </a:buClr>
              <a:buSzPts val="1700"/>
              <a:buFont typeface="Open Sans"/>
              <a:buAutoNum type="arabicPeriod"/>
            </a:pPr>
            <a:r>
              <a:rPr lang="en" sz="1700">
                <a:solidFill>
                  <a:srgbClr val="323232"/>
                </a:solidFill>
                <a:latin typeface="Open Sans"/>
                <a:ea typeface="Open Sans"/>
                <a:cs typeface="Open Sans"/>
                <a:sym typeface="Open Sans"/>
              </a:rPr>
              <a:t>Are recommended</a:t>
            </a:r>
            <a:r>
              <a:rPr lang="en" sz="1700">
                <a:solidFill>
                  <a:srgbClr val="323232"/>
                </a:solidFill>
                <a:latin typeface="Open Sans"/>
                <a:ea typeface="Open Sans"/>
                <a:cs typeface="Open Sans"/>
                <a:sym typeface="Open Sans"/>
              </a:rPr>
              <a:t> ethical questions addressed in</a:t>
            </a:r>
            <a:r>
              <a:rPr lang="en" sz="1700">
                <a:solidFill>
                  <a:srgbClr val="323232"/>
                </a:solidFill>
                <a:latin typeface="Open Sans"/>
                <a:ea typeface="Open Sans"/>
                <a:cs typeface="Open Sans"/>
                <a:sym typeface="Open Sans"/>
              </a:rPr>
              <a:t> ECSs, and in what proportion?</a:t>
            </a:r>
            <a:endParaRPr sz="1700">
              <a:solidFill>
                <a:srgbClr val="323232"/>
              </a:solidFill>
              <a:latin typeface="Open Sans"/>
              <a:ea typeface="Open Sans"/>
              <a:cs typeface="Open Sans"/>
              <a:sym typeface="Open Sans"/>
            </a:endParaRPr>
          </a:p>
          <a:p>
            <a:pPr indent="-336550" lvl="0" marL="457200" rtl="0" algn="l">
              <a:lnSpc>
                <a:spcPct val="115000"/>
              </a:lnSpc>
              <a:spcBef>
                <a:spcPts val="0"/>
              </a:spcBef>
              <a:spcAft>
                <a:spcPts val="0"/>
              </a:spcAft>
              <a:buClr>
                <a:srgbClr val="323232"/>
              </a:buClr>
              <a:buSzPts val="1700"/>
              <a:buFont typeface="Open Sans"/>
              <a:buAutoNum type="arabicPeriod"/>
            </a:pPr>
            <a:r>
              <a:rPr lang="en" sz="1700">
                <a:solidFill>
                  <a:srgbClr val="323232"/>
                </a:solidFill>
                <a:latin typeface="Open Sans"/>
                <a:ea typeface="Open Sans"/>
                <a:cs typeface="Open Sans"/>
                <a:sym typeface="Open Sans"/>
              </a:rPr>
              <a:t>Are there differences between countries with respect to the ECSs?</a:t>
            </a:r>
            <a:endParaRPr sz="1700">
              <a:solidFill>
                <a:srgbClr val="323232"/>
              </a:solidFill>
              <a:latin typeface="Open Sans"/>
              <a:ea typeface="Open Sans"/>
              <a:cs typeface="Open Sans"/>
              <a:sym typeface="Open Sans"/>
            </a:endParaRPr>
          </a:p>
          <a:p>
            <a:pPr indent="-336550" lvl="0" marL="457200" rtl="0" algn="l">
              <a:lnSpc>
                <a:spcPct val="115000"/>
              </a:lnSpc>
              <a:spcBef>
                <a:spcPts val="0"/>
              </a:spcBef>
              <a:spcAft>
                <a:spcPts val="0"/>
              </a:spcAft>
              <a:buClr>
                <a:srgbClr val="323232"/>
              </a:buClr>
              <a:buSzPts val="1700"/>
              <a:buFont typeface="Open Sans"/>
              <a:buAutoNum type="arabicPeriod"/>
            </a:pPr>
            <a:r>
              <a:rPr lang="en" sz="1700">
                <a:solidFill>
                  <a:srgbClr val="323232"/>
                </a:solidFill>
                <a:latin typeface="Open Sans"/>
                <a:ea typeface="Open Sans"/>
                <a:cs typeface="Open Sans"/>
                <a:sym typeface="Open Sans"/>
              </a:rPr>
              <a:t>Are the ECSs of papers that went through ethics review different from those that did not? </a:t>
            </a:r>
            <a:endParaRPr sz="1700">
              <a:solidFill>
                <a:srgbClr val="323232"/>
              </a:solidFill>
              <a:latin typeface="Open Sans"/>
              <a:ea typeface="Open Sans"/>
              <a:cs typeface="Open Sans"/>
              <a:sym typeface="Open Sans"/>
            </a:endParaRPr>
          </a:p>
        </p:txBody>
      </p:sp>
      <p:sp>
        <p:nvSpPr>
          <p:cNvPr id="780" name="Google Shape;780;p106"/>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
        <p:nvSpPr>
          <p:cNvPr id="781" name="Google Shape;781;p106"/>
          <p:cNvSpPr txBox="1"/>
          <p:nvPr/>
        </p:nvSpPr>
        <p:spPr>
          <a:xfrm>
            <a:off x="923450" y="747875"/>
            <a:ext cx="730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What has been done at ACL conferences?</a:t>
            </a:r>
            <a:endParaRPr b="1" sz="2800">
              <a:solidFill>
                <a:srgbClr val="00506F"/>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5" name="Shape 785"/>
        <p:cNvGrpSpPr/>
        <p:nvPr/>
      </p:nvGrpSpPr>
      <p:grpSpPr>
        <a:xfrm>
          <a:off x="0" y="0"/>
          <a:ext cx="0" cy="0"/>
          <a:chOff x="0" y="0"/>
          <a:chExt cx="0" cy="0"/>
        </a:xfrm>
      </p:grpSpPr>
      <p:sp>
        <p:nvSpPr>
          <p:cNvPr id="786" name="Google Shape;786;p107"/>
          <p:cNvSpPr txBox="1"/>
          <p:nvPr/>
        </p:nvSpPr>
        <p:spPr>
          <a:xfrm>
            <a:off x="923450" y="747875"/>
            <a:ext cx="450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1. </a:t>
            </a:r>
            <a:r>
              <a:rPr lang="en" sz="2800">
                <a:solidFill>
                  <a:srgbClr val="00506F"/>
                </a:solidFill>
                <a:latin typeface="Open Sans Medium"/>
                <a:ea typeface="Open Sans Medium"/>
                <a:cs typeface="Open Sans Medium"/>
                <a:sym typeface="Open Sans Medium"/>
              </a:rPr>
              <a:t>Optional sections</a:t>
            </a:r>
            <a:endParaRPr b="1" sz="2800">
              <a:solidFill>
                <a:srgbClr val="00506F"/>
              </a:solidFill>
              <a:latin typeface="Open Sans"/>
              <a:ea typeface="Open Sans"/>
              <a:cs typeface="Open Sans"/>
              <a:sym typeface="Open Sans"/>
            </a:endParaRPr>
          </a:p>
        </p:txBody>
      </p:sp>
      <p:cxnSp>
        <p:nvCxnSpPr>
          <p:cNvPr id="787" name="Google Shape;787;p107"/>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107"/>
          <p:cNvSpPr txBox="1"/>
          <p:nvPr/>
        </p:nvSpPr>
        <p:spPr>
          <a:xfrm>
            <a:off x="990950" y="1489350"/>
            <a:ext cx="7787400" cy="3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23232"/>
                </a:solidFill>
                <a:latin typeface="Open Sans"/>
                <a:ea typeface="Open Sans"/>
                <a:cs typeface="Open Sans"/>
                <a:sym typeface="Open Sans"/>
              </a:rPr>
              <a:t>There were 572 papers accepted as long papers at the 59th Annual Meeting of the Association for Computational Linguistics (ACL 2021). We found 90 papers with ECS, that is, </a:t>
            </a:r>
            <a:r>
              <a:rPr b="1" lang="en" sz="1800">
                <a:solidFill>
                  <a:srgbClr val="323232"/>
                </a:solidFill>
                <a:latin typeface="Open Sans"/>
                <a:ea typeface="Open Sans"/>
                <a:cs typeface="Open Sans"/>
                <a:sym typeface="Open Sans"/>
              </a:rPr>
              <a:t>15.7%</a:t>
            </a:r>
            <a:r>
              <a:rPr lang="en" sz="1800">
                <a:solidFill>
                  <a:srgbClr val="323232"/>
                </a:solidFill>
                <a:latin typeface="Open Sans"/>
                <a:ea typeface="Open Sans"/>
                <a:cs typeface="Open Sans"/>
                <a:sym typeface="Open Sans"/>
              </a:rPr>
              <a:t> of the total number published.</a:t>
            </a:r>
            <a:endParaRPr sz="1800">
              <a:solidFill>
                <a:srgbClr val="32323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32323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323232"/>
                </a:solidFill>
                <a:latin typeface="Open Sans"/>
                <a:ea typeface="Open Sans"/>
                <a:cs typeface="Open Sans"/>
                <a:sym typeface="Open Sans"/>
              </a:rPr>
              <a:t>By way of comparison, the following year 604 long papers were published at ACL 2022, of which 141 had an ethics consideration section, thus </a:t>
            </a:r>
            <a:r>
              <a:rPr b="1" lang="en" sz="1800">
                <a:solidFill>
                  <a:srgbClr val="323232"/>
                </a:solidFill>
                <a:latin typeface="Open Sans"/>
                <a:ea typeface="Open Sans"/>
                <a:cs typeface="Open Sans"/>
                <a:sym typeface="Open Sans"/>
              </a:rPr>
              <a:t>23.3%</a:t>
            </a:r>
            <a:r>
              <a:rPr lang="en" sz="1800">
                <a:solidFill>
                  <a:srgbClr val="323232"/>
                </a:solidFill>
                <a:latin typeface="Open Sans"/>
                <a:ea typeface="Open Sans"/>
                <a:cs typeface="Open Sans"/>
                <a:sym typeface="Open Sans"/>
              </a:rPr>
              <a:t> of published papers had an ECS.</a:t>
            </a:r>
            <a:endParaRPr sz="1800">
              <a:solidFill>
                <a:srgbClr val="323232"/>
              </a:solidFill>
              <a:latin typeface="Open Sans"/>
              <a:ea typeface="Open Sans"/>
              <a:cs typeface="Open Sans"/>
              <a:sym typeface="Open Sans"/>
            </a:endParaRPr>
          </a:p>
        </p:txBody>
      </p:sp>
      <p:sp>
        <p:nvSpPr>
          <p:cNvPr id="789" name="Google Shape;789;p107"/>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solidFill>
                  <a:srgbClr val="0B5394"/>
                </a:solidFill>
                <a:latin typeface="Open Sans"/>
                <a:ea typeface="Open Sans"/>
                <a:cs typeface="Open Sans"/>
                <a:sym typeface="Open Sans"/>
              </a:rPr>
              <a:t>Ethics?</a:t>
            </a:r>
            <a:endParaRPr>
              <a:solidFill>
                <a:srgbClr val="0B5394"/>
              </a:solidFill>
              <a:latin typeface="Open Sans"/>
              <a:ea typeface="Open Sans"/>
              <a:cs typeface="Open Sans"/>
              <a:sym typeface="Open Sans"/>
            </a:endParaRPr>
          </a:p>
          <a:p>
            <a:pPr indent="0" lvl="0" marL="0" marR="0" rtl="0" algn="l">
              <a:lnSpc>
                <a:spcPct val="100000"/>
              </a:lnSpc>
              <a:spcBef>
                <a:spcPts val="0"/>
              </a:spcBef>
              <a:spcAft>
                <a:spcPts val="0"/>
              </a:spcAft>
              <a:buNone/>
            </a:pPr>
            <a:r>
              <a:rPr lang="en" sz="1133">
                <a:solidFill>
                  <a:srgbClr val="0B5394"/>
                </a:solidFill>
                <a:latin typeface="Open Sans"/>
                <a:ea typeface="Open Sans"/>
                <a:cs typeface="Open Sans"/>
                <a:sym typeface="Open Sans"/>
              </a:rPr>
              <a:t>soft law</a:t>
            </a:r>
            <a:endParaRPr sz="1133">
              <a:solidFill>
                <a:srgbClr val="0B5394"/>
              </a:solidFill>
              <a:latin typeface="Open Sans"/>
              <a:ea typeface="Open Sans"/>
              <a:cs typeface="Open Sans"/>
              <a:sym typeface="Open Sans"/>
            </a:endParaRPr>
          </a:p>
        </p:txBody>
      </p:sp>
      <p:sp>
        <p:nvSpPr>
          <p:cNvPr id="158" name="Google Shape;15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59" name="Google Shape;159;p27"/>
          <p:cNvSpPr txBox="1"/>
          <p:nvPr/>
        </p:nvSpPr>
        <p:spPr>
          <a:xfrm>
            <a:off x="52950" y="4689650"/>
            <a:ext cx="9046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u="sng">
                <a:solidFill>
                  <a:schemeClr val="hlink"/>
                </a:solidFill>
                <a:highlight>
                  <a:srgbClr val="FFFFFF"/>
                </a:highlight>
                <a:hlinkClick r:id="rId3"/>
              </a:rPr>
              <a:t>https://www.merriam-webster.com/dictionary/ethics</a:t>
            </a:r>
            <a:r>
              <a:rPr lang="en" sz="1000" u="sng">
                <a:solidFill>
                  <a:srgbClr val="2A1B81"/>
                </a:solidFill>
                <a:highlight>
                  <a:srgbClr val="FFFFFF"/>
                </a:highlight>
              </a:rPr>
              <a:t> </a:t>
            </a:r>
            <a:endParaRPr sz="1000">
              <a:highlight>
                <a:srgbClr val="FFFFFF"/>
              </a:highlight>
              <a:latin typeface="Montserrat"/>
              <a:ea typeface="Montserrat"/>
              <a:cs typeface="Montserrat"/>
              <a:sym typeface="Montserrat"/>
            </a:endParaRPr>
          </a:p>
        </p:txBody>
      </p:sp>
      <p:pic>
        <p:nvPicPr>
          <p:cNvPr id="160" name="Google Shape;160;p27"/>
          <p:cNvPicPr preferRelativeResize="0"/>
          <p:nvPr/>
        </p:nvPicPr>
        <p:blipFill>
          <a:blip r:embed="rId4">
            <a:alphaModFix/>
          </a:blip>
          <a:stretch>
            <a:fillRect/>
          </a:stretch>
        </p:blipFill>
        <p:spPr>
          <a:xfrm>
            <a:off x="1243975" y="1058187"/>
            <a:ext cx="6589932" cy="35910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3" name="Shape 793"/>
        <p:cNvGrpSpPr/>
        <p:nvPr/>
      </p:nvGrpSpPr>
      <p:grpSpPr>
        <a:xfrm>
          <a:off x="0" y="0"/>
          <a:ext cx="0" cy="0"/>
          <a:chOff x="0" y="0"/>
          <a:chExt cx="0" cy="0"/>
        </a:xfrm>
      </p:grpSpPr>
      <p:sp>
        <p:nvSpPr>
          <p:cNvPr id="794" name="Google Shape;794;p108"/>
          <p:cNvSpPr txBox="1"/>
          <p:nvPr/>
        </p:nvSpPr>
        <p:spPr>
          <a:xfrm>
            <a:off x="923450" y="747875"/>
            <a:ext cx="450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2. ECS per track</a:t>
            </a:r>
            <a:endParaRPr b="1" sz="2800">
              <a:solidFill>
                <a:srgbClr val="00506F"/>
              </a:solidFill>
              <a:latin typeface="Open Sans"/>
              <a:ea typeface="Open Sans"/>
              <a:cs typeface="Open Sans"/>
              <a:sym typeface="Open Sans"/>
            </a:endParaRPr>
          </a:p>
        </p:txBody>
      </p:sp>
      <p:cxnSp>
        <p:nvCxnSpPr>
          <p:cNvPr id="795" name="Google Shape;795;p108"/>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796" name="Google Shape;796;p108"/>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pic>
        <p:nvPicPr>
          <p:cNvPr id="797" name="Google Shape;797;p108"/>
          <p:cNvPicPr preferRelativeResize="0"/>
          <p:nvPr/>
        </p:nvPicPr>
        <p:blipFill>
          <a:blip r:embed="rId5">
            <a:alphaModFix/>
          </a:blip>
          <a:stretch>
            <a:fillRect/>
          </a:stretch>
        </p:blipFill>
        <p:spPr>
          <a:xfrm>
            <a:off x="1507875" y="1423975"/>
            <a:ext cx="6510125" cy="3364500"/>
          </a:xfrm>
          <a:prstGeom prst="rect">
            <a:avLst/>
          </a:prstGeom>
          <a:noFill/>
          <a:ln cap="flat" cmpd="sng" w="9525">
            <a:solidFill>
              <a:srgbClr val="800000"/>
            </a:solidFill>
            <a:prstDash val="solid"/>
            <a:miter lim="8000"/>
            <a:headEnd len="sm" w="sm" type="none"/>
            <a:tailEnd len="sm" w="sm" type="none"/>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1" name="Shape 801"/>
        <p:cNvGrpSpPr/>
        <p:nvPr/>
      </p:nvGrpSpPr>
      <p:grpSpPr>
        <a:xfrm>
          <a:off x="0" y="0"/>
          <a:ext cx="0" cy="0"/>
          <a:chOff x="0" y="0"/>
          <a:chExt cx="0" cy="0"/>
        </a:xfrm>
      </p:grpSpPr>
      <p:sp>
        <p:nvSpPr>
          <p:cNvPr id="802" name="Google Shape;802;p109"/>
          <p:cNvSpPr txBox="1"/>
          <p:nvPr/>
        </p:nvSpPr>
        <p:spPr>
          <a:xfrm>
            <a:off x="923450" y="747875"/>
            <a:ext cx="603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3. Questions to guide ECS writing</a:t>
            </a:r>
            <a:endParaRPr b="1" sz="2800">
              <a:solidFill>
                <a:srgbClr val="00506F"/>
              </a:solidFill>
              <a:latin typeface="Open Sans"/>
              <a:ea typeface="Open Sans"/>
              <a:cs typeface="Open Sans"/>
              <a:sym typeface="Open Sans"/>
            </a:endParaRPr>
          </a:p>
        </p:txBody>
      </p:sp>
      <p:cxnSp>
        <p:nvCxnSpPr>
          <p:cNvPr id="803" name="Google Shape;803;p109"/>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804" name="Google Shape;804;p109"/>
          <p:cNvSpPr txBox="1"/>
          <p:nvPr/>
        </p:nvSpPr>
        <p:spPr>
          <a:xfrm>
            <a:off x="990950" y="1489350"/>
            <a:ext cx="7787400" cy="3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323232"/>
                </a:solidFill>
                <a:latin typeface="Open Sans"/>
                <a:ea typeface="Open Sans"/>
                <a:cs typeface="Open Sans"/>
                <a:sym typeface="Open Sans"/>
              </a:rPr>
              <a:t>The following three questions include the topics mentioned by the 6 points on https://2021.aclweb.org/ethics/Ethics-FAQ/</a:t>
            </a:r>
            <a:endParaRPr sz="1600">
              <a:solidFill>
                <a:srgbClr val="323232"/>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600">
              <a:solidFill>
                <a:srgbClr val="323232"/>
              </a:solidFill>
              <a:latin typeface="Open Sans"/>
              <a:ea typeface="Open Sans"/>
              <a:cs typeface="Open Sans"/>
              <a:sym typeface="Open Sans"/>
            </a:endParaRPr>
          </a:p>
          <a:p>
            <a:pPr indent="-323850" lvl="1" marL="914400" rtl="0" algn="l">
              <a:lnSpc>
                <a:spcPct val="115000"/>
              </a:lnSpc>
              <a:spcBef>
                <a:spcPts val="0"/>
              </a:spcBef>
              <a:spcAft>
                <a:spcPts val="0"/>
              </a:spcAft>
              <a:buClr>
                <a:schemeClr val="dk1"/>
              </a:buClr>
              <a:buSzPts val="1500"/>
              <a:buChar char="○"/>
            </a:pPr>
            <a:r>
              <a:rPr b="1" lang="en" sz="1500">
                <a:solidFill>
                  <a:srgbClr val="6AA84F"/>
                </a:solidFill>
                <a:latin typeface="Open Sans"/>
                <a:ea typeface="Open Sans"/>
                <a:cs typeface="Open Sans"/>
                <a:sym typeface="Open Sans"/>
              </a:rPr>
              <a:t>Benefits:</a:t>
            </a:r>
            <a:r>
              <a:rPr lang="en" sz="1500">
                <a:solidFill>
                  <a:schemeClr val="dk1"/>
                </a:solidFill>
                <a:latin typeface="Open Sans"/>
                <a:ea typeface="Open Sans"/>
                <a:cs typeface="Open Sans"/>
                <a:sym typeface="Open Sans"/>
              </a:rPr>
              <a:t> If the technology functions as intended, </a:t>
            </a:r>
            <a:r>
              <a:rPr b="1" lang="en" sz="1500">
                <a:solidFill>
                  <a:schemeClr val="dk1"/>
                </a:solidFill>
                <a:latin typeface="Open Sans"/>
                <a:ea typeface="Open Sans"/>
                <a:cs typeface="Open Sans"/>
                <a:sym typeface="Open Sans"/>
              </a:rPr>
              <a:t>who benefits</a:t>
            </a:r>
            <a:r>
              <a:rPr lang="en" sz="1500">
                <a:solidFill>
                  <a:schemeClr val="dk1"/>
                </a:solidFill>
                <a:latin typeface="Open Sans"/>
                <a:ea typeface="Open Sans"/>
                <a:cs typeface="Open Sans"/>
                <a:sym typeface="Open Sans"/>
              </a:rPr>
              <a:t>? </a:t>
            </a:r>
            <a:endParaRPr sz="1500">
              <a:solidFill>
                <a:schemeClr val="dk1"/>
              </a:solidFill>
              <a:latin typeface="Open Sans"/>
              <a:ea typeface="Open Sans"/>
              <a:cs typeface="Open Sans"/>
              <a:sym typeface="Open Sans"/>
            </a:endParaRPr>
          </a:p>
          <a:p>
            <a:pPr indent="-323850" lvl="1" marL="914400" rtl="0" algn="l">
              <a:lnSpc>
                <a:spcPct val="115000"/>
              </a:lnSpc>
              <a:spcBef>
                <a:spcPts val="0"/>
              </a:spcBef>
              <a:spcAft>
                <a:spcPts val="0"/>
              </a:spcAft>
              <a:buClr>
                <a:schemeClr val="dk1"/>
              </a:buClr>
              <a:buSzPts val="1500"/>
              <a:buChar char="○"/>
            </a:pPr>
            <a:r>
              <a:rPr b="1" lang="en" sz="1500">
                <a:solidFill>
                  <a:srgbClr val="F1C232"/>
                </a:solidFill>
                <a:latin typeface="Open Sans"/>
                <a:ea typeface="Open Sans"/>
                <a:cs typeface="Open Sans"/>
                <a:sym typeface="Open Sans"/>
              </a:rPr>
              <a:t>Harms:</a:t>
            </a:r>
            <a:r>
              <a:rPr lang="en" sz="1500">
                <a:solidFill>
                  <a:schemeClr val="dk1"/>
                </a:solidFill>
                <a:latin typeface="Open Sans"/>
                <a:ea typeface="Open Sans"/>
                <a:cs typeface="Open Sans"/>
                <a:sym typeface="Open Sans"/>
              </a:rPr>
              <a:t> If the technology functions as intended, </a:t>
            </a:r>
            <a:r>
              <a:rPr b="1" lang="en" sz="1500">
                <a:solidFill>
                  <a:schemeClr val="dk1"/>
                </a:solidFill>
                <a:latin typeface="Open Sans"/>
                <a:ea typeface="Open Sans"/>
                <a:cs typeface="Open Sans"/>
                <a:sym typeface="Open Sans"/>
              </a:rPr>
              <a:t>or if it fails</a:t>
            </a:r>
            <a:r>
              <a:rPr lang="en" sz="1500">
                <a:solidFill>
                  <a:schemeClr val="dk1"/>
                </a:solidFill>
                <a:latin typeface="Open Sans"/>
                <a:ea typeface="Open Sans"/>
                <a:cs typeface="Open Sans"/>
                <a:sym typeface="Open Sans"/>
              </a:rPr>
              <a:t>, who might be harmed, and how? What are the biases included in the dataset and trained model, and how might they contribute to those </a:t>
            </a:r>
            <a:r>
              <a:rPr b="1" lang="en" sz="1500">
                <a:solidFill>
                  <a:schemeClr val="dk1"/>
                </a:solidFill>
                <a:latin typeface="Open Sans"/>
                <a:ea typeface="Open Sans"/>
                <a:cs typeface="Open Sans"/>
                <a:sym typeface="Open Sans"/>
              </a:rPr>
              <a:t>failure modes (e.g. error analysis, categorize errors)</a:t>
            </a:r>
            <a:r>
              <a:rPr lang="en" sz="1500">
                <a:solidFill>
                  <a:schemeClr val="dk1"/>
                </a:solidFill>
                <a:latin typeface="Open Sans"/>
                <a:ea typeface="Open Sans"/>
                <a:cs typeface="Open Sans"/>
                <a:sym typeface="Open Sans"/>
              </a:rPr>
              <a:t>? What kinds of</a:t>
            </a:r>
            <a:r>
              <a:rPr b="1" lang="en" sz="1500">
                <a:solidFill>
                  <a:schemeClr val="dk1"/>
                </a:solidFill>
                <a:latin typeface="Open Sans"/>
                <a:ea typeface="Open Sans"/>
                <a:cs typeface="Open Sans"/>
                <a:sym typeface="Open Sans"/>
              </a:rPr>
              <a:t> potential misuse (e.g. focus groups)</a:t>
            </a:r>
            <a:r>
              <a:rPr lang="en" sz="1500">
                <a:solidFill>
                  <a:schemeClr val="dk1"/>
                </a:solidFill>
                <a:latin typeface="Open Sans"/>
                <a:ea typeface="Open Sans"/>
                <a:cs typeface="Open Sans"/>
                <a:sym typeface="Open Sans"/>
              </a:rPr>
              <a:t> is there for the technology and what harms might ensue? </a:t>
            </a:r>
            <a:endParaRPr sz="1500">
              <a:solidFill>
                <a:schemeClr val="dk1"/>
              </a:solidFill>
              <a:latin typeface="Open Sans"/>
              <a:ea typeface="Open Sans"/>
              <a:cs typeface="Open Sans"/>
              <a:sym typeface="Open Sans"/>
            </a:endParaRPr>
          </a:p>
          <a:p>
            <a:pPr indent="-323850" lvl="1" marL="914400" rtl="0" algn="l">
              <a:lnSpc>
                <a:spcPct val="115000"/>
              </a:lnSpc>
              <a:spcBef>
                <a:spcPts val="0"/>
              </a:spcBef>
              <a:spcAft>
                <a:spcPts val="0"/>
              </a:spcAft>
              <a:buClr>
                <a:schemeClr val="dk1"/>
              </a:buClr>
              <a:buSzPts val="1500"/>
              <a:buChar char="○"/>
            </a:pPr>
            <a:r>
              <a:rPr b="1" lang="en" sz="1500">
                <a:solidFill>
                  <a:srgbClr val="CC0000"/>
                </a:solidFill>
                <a:latin typeface="Open Sans"/>
                <a:ea typeface="Open Sans"/>
                <a:cs typeface="Open Sans"/>
                <a:sym typeface="Open Sans"/>
              </a:rPr>
              <a:t>Vulnerabilities:</a:t>
            </a:r>
            <a:r>
              <a:rPr lang="en" sz="1500">
                <a:solidFill>
                  <a:schemeClr val="dk1"/>
                </a:solidFill>
                <a:latin typeface="Open Sans"/>
                <a:ea typeface="Open Sans"/>
                <a:cs typeface="Open Sans"/>
                <a:sym typeface="Open Sans"/>
              </a:rPr>
              <a:t> Are any of the possible harms you’ve identified likely to fall disproportionately on </a:t>
            </a:r>
            <a:r>
              <a:rPr b="1" lang="en" sz="1500">
                <a:solidFill>
                  <a:schemeClr val="dk1"/>
                </a:solidFill>
                <a:latin typeface="Open Sans"/>
                <a:ea typeface="Open Sans"/>
                <a:cs typeface="Open Sans"/>
                <a:sym typeface="Open Sans"/>
              </a:rPr>
              <a:t>populations that already experience marginalization</a:t>
            </a:r>
            <a:r>
              <a:rPr lang="en" sz="1500">
                <a:solidFill>
                  <a:schemeClr val="dk1"/>
                </a:solidFill>
                <a:latin typeface="Open Sans"/>
                <a:ea typeface="Open Sans"/>
                <a:cs typeface="Open Sans"/>
                <a:sym typeface="Open Sans"/>
              </a:rPr>
              <a:t>? </a:t>
            </a:r>
            <a:r>
              <a:rPr b="1" lang="en" sz="1500">
                <a:solidFill>
                  <a:schemeClr val="dk1"/>
                </a:solidFill>
                <a:latin typeface="Open Sans"/>
                <a:ea typeface="Open Sans"/>
                <a:cs typeface="Open Sans"/>
                <a:sym typeface="Open Sans"/>
              </a:rPr>
              <a:t>Think about ALL stakeholders</a:t>
            </a:r>
            <a:endParaRPr b="1" sz="1600">
              <a:solidFill>
                <a:schemeClr val="dk1"/>
              </a:solidFill>
              <a:latin typeface="Open Sans"/>
              <a:ea typeface="Open Sans"/>
              <a:cs typeface="Open Sans"/>
              <a:sym typeface="Open Sans"/>
            </a:endParaRPr>
          </a:p>
        </p:txBody>
      </p:sp>
      <p:sp>
        <p:nvSpPr>
          <p:cNvPr id="805" name="Google Shape;805;p109"/>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9" name="Shape 809"/>
        <p:cNvGrpSpPr/>
        <p:nvPr/>
      </p:nvGrpSpPr>
      <p:grpSpPr>
        <a:xfrm>
          <a:off x="0" y="0"/>
          <a:ext cx="0" cy="0"/>
          <a:chOff x="0" y="0"/>
          <a:chExt cx="0" cy="0"/>
        </a:xfrm>
      </p:grpSpPr>
      <p:sp>
        <p:nvSpPr>
          <p:cNvPr id="810" name="Google Shape;810;p110"/>
          <p:cNvSpPr txBox="1"/>
          <p:nvPr/>
        </p:nvSpPr>
        <p:spPr>
          <a:xfrm>
            <a:off x="923450" y="747875"/>
            <a:ext cx="677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4</a:t>
            </a:r>
            <a:r>
              <a:rPr lang="en" sz="2800">
                <a:solidFill>
                  <a:srgbClr val="00506F"/>
                </a:solidFill>
                <a:latin typeface="Open Sans Medium"/>
                <a:ea typeface="Open Sans Medium"/>
                <a:cs typeface="Open Sans Medium"/>
                <a:sym typeface="Open Sans Medium"/>
              </a:rPr>
              <a:t>. Types of questions and countries</a:t>
            </a:r>
            <a:endParaRPr b="1" sz="2800">
              <a:solidFill>
                <a:srgbClr val="00506F"/>
              </a:solidFill>
              <a:latin typeface="Open Sans"/>
              <a:ea typeface="Open Sans"/>
              <a:cs typeface="Open Sans"/>
              <a:sym typeface="Open Sans"/>
            </a:endParaRPr>
          </a:p>
        </p:txBody>
      </p:sp>
      <p:cxnSp>
        <p:nvCxnSpPr>
          <p:cNvPr id="811" name="Google Shape;811;p110"/>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812" name="Google Shape;812;p110"/>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pic>
        <p:nvPicPr>
          <p:cNvPr id="813" name="Google Shape;813;p110"/>
          <p:cNvPicPr preferRelativeResize="0"/>
          <p:nvPr/>
        </p:nvPicPr>
        <p:blipFill rotWithShape="1">
          <a:blip r:embed="rId5">
            <a:alphaModFix/>
          </a:blip>
          <a:srcRect b="0" l="0" r="17334" t="0"/>
          <a:stretch/>
        </p:blipFill>
        <p:spPr>
          <a:xfrm>
            <a:off x="1997325" y="1801250"/>
            <a:ext cx="4827625" cy="2368500"/>
          </a:xfrm>
          <a:prstGeom prst="rect">
            <a:avLst/>
          </a:prstGeom>
          <a:noFill/>
          <a:ln>
            <a:noFill/>
          </a:ln>
        </p:spPr>
      </p:pic>
      <p:sp>
        <p:nvSpPr>
          <p:cNvPr id="814" name="Google Shape;814;p110"/>
          <p:cNvSpPr/>
          <p:nvPr/>
        </p:nvSpPr>
        <p:spPr>
          <a:xfrm>
            <a:off x="4371250" y="1801250"/>
            <a:ext cx="548700" cy="24327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815" name="Google Shape;815;p110"/>
          <p:cNvSpPr/>
          <p:nvPr/>
        </p:nvSpPr>
        <p:spPr>
          <a:xfrm>
            <a:off x="5285650" y="1801250"/>
            <a:ext cx="548700" cy="24327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816" name="Google Shape;816;p110"/>
          <p:cNvSpPr/>
          <p:nvPr/>
        </p:nvSpPr>
        <p:spPr>
          <a:xfrm>
            <a:off x="6276250" y="1801250"/>
            <a:ext cx="548700" cy="24327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11"/>
          <p:cNvSpPr txBox="1"/>
          <p:nvPr/>
        </p:nvSpPr>
        <p:spPr>
          <a:xfrm>
            <a:off x="923450" y="747875"/>
            <a:ext cx="677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5</a:t>
            </a:r>
            <a:r>
              <a:rPr lang="en" sz="2800">
                <a:solidFill>
                  <a:srgbClr val="00506F"/>
                </a:solidFill>
                <a:latin typeface="Open Sans Medium"/>
                <a:ea typeface="Open Sans Medium"/>
                <a:cs typeface="Open Sans Medium"/>
                <a:sym typeface="Open Sans Medium"/>
              </a:rPr>
              <a:t>. Impact of ethics reviewing </a:t>
            </a:r>
            <a:endParaRPr b="1" sz="2800">
              <a:solidFill>
                <a:srgbClr val="00506F"/>
              </a:solidFill>
              <a:latin typeface="Open Sans"/>
              <a:ea typeface="Open Sans"/>
              <a:cs typeface="Open Sans"/>
              <a:sym typeface="Open Sans"/>
            </a:endParaRPr>
          </a:p>
        </p:txBody>
      </p:sp>
      <p:cxnSp>
        <p:nvCxnSpPr>
          <p:cNvPr id="822" name="Google Shape;822;p111"/>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823" name="Google Shape;823;p111"/>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pic>
        <p:nvPicPr>
          <p:cNvPr id="824" name="Google Shape;824;p111"/>
          <p:cNvPicPr preferRelativeResize="0"/>
          <p:nvPr/>
        </p:nvPicPr>
        <p:blipFill>
          <a:blip r:embed="rId5">
            <a:alphaModFix/>
          </a:blip>
          <a:stretch>
            <a:fillRect/>
          </a:stretch>
        </p:blipFill>
        <p:spPr>
          <a:xfrm>
            <a:off x="3626525" y="1576675"/>
            <a:ext cx="4953455" cy="2728250"/>
          </a:xfrm>
          <a:prstGeom prst="rect">
            <a:avLst/>
          </a:prstGeom>
          <a:noFill/>
          <a:ln cap="flat" cmpd="sng" w="9525">
            <a:solidFill>
              <a:srgbClr val="800000"/>
            </a:solidFill>
            <a:prstDash val="solid"/>
            <a:miter lim="8000"/>
            <a:headEnd len="sm" w="sm" type="none"/>
            <a:tailEnd len="sm" w="sm" type="none"/>
          </a:ln>
        </p:spPr>
      </p:pic>
      <p:sp>
        <p:nvSpPr>
          <p:cNvPr id="825" name="Google Shape;825;p111"/>
          <p:cNvSpPr txBox="1"/>
          <p:nvPr/>
        </p:nvSpPr>
        <p:spPr>
          <a:xfrm>
            <a:off x="1101725" y="1635900"/>
            <a:ext cx="23517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The ethical consideration section of those papers marked as needing to be reviewed by an ethics committee tended to be longer (46 versus 26 lines) and discussed more harms.</a:t>
            </a:r>
            <a:endParaRPr sz="1800">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2"/>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1" name="Google Shape;831;p112"/>
          <p:cNvCxnSpPr/>
          <p:nvPr/>
        </p:nvCxnSpPr>
        <p:spPr>
          <a:xfrm>
            <a:off x="716375" y="2186900"/>
            <a:ext cx="3441600" cy="0"/>
          </a:xfrm>
          <a:prstGeom prst="straightConnector1">
            <a:avLst/>
          </a:prstGeom>
          <a:noFill/>
          <a:ln cap="flat" cmpd="sng" w="9525">
            <a:solidFill>
              <a:schemeClr val="dk2"/>
            </a:solidFill>
            <a:prstDash val="solid"/>
            <a:round/>
            <a:headEnd len="med" w="med" type="none"/>
            <a:tailEnd len="med" w="med" type="none"/>
          </a:ln>
        </p:spPr>
      </p:cxnSp>
      <p:pic>
        <p:nvPicPr>
          <p:cNvPr id="832" name="Google Shape;832;p112"/>
          <p:cNvPicPr preferRelativeResize="0"/>
          <p:nvPr/>
        </p:nvPicPr>
        <p:blipFill>
          <a:blip r:embed="rId3">
            <a:alphaModFix/>
          </a:blip>
          <a:stretch>
            <a:fillRect/>
          </a:stretch>
        </p:blipFill>
        <p:spPr>
          <a:xfrm>
            <a:off x="2496671" y="2651149"/>
            <a:ext cx="1316964" cy="1317000"/>
          </a:xfrm>
          <a:prstGeom prst="rect">
            <a:avLst/>
          </a:prstGeom>
          <a:noFill/>
          <a:ln>
            <a:noFill/>
          </a:ln>
        </p:spPr>
      </p:pic>
      <p:pic>
        <p:nvPicPr>
          <p:cNvPr id="833" name="Google Shape;833;p112"/>
          <p:cNvPicPr preferRelativeResize="0"/>
          <p:nvPr/>
        </p:nvPicPr>
        <p:blipFill>
          <a:blip r:embed="rId4">
            <a:alphaModFix/>
          </a:blip>
          <a:stretch>
            <a:fillRect/>
          </a:stretch>
        </p:blipFill>
        <p:spPr>
          <a:xfrm>
            <a:off x="1131225" y="2651149"/>
            <a:ext cx="1316964" cy="1317000"/>
          </a:xfrm>
          <a:prstGeom prst="rect">
            <a:avLst/>
          </a:prstGeom>
          <a:noFill/>
          <a:ln>
            <a:noFill/>
          </a:ln>
        </p:spPr>
      </p:pic>
      <p:sp>
        <p:nvSpPr>
          <p:cNvPr id="834" name="Google Shape;834;p112"/>
          <p:cNvSpPr txBox="1"/>
          <p:nvPr/>
        </p:nvSpPr>
        <p:spPr>
          <a:xfrm>
            <a:off x="648875" y="976475"/>
            <a:ext cx="372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800">
                <a:solidFill>
                  <a:srgbClr val="00506F"/>
                </a:solidFill>
                <a:latin typeface="Open Sans Medium"/>
                <a:ea typeface="Open Sans Medium"/>
                <a:cs typeface="Open Sans Medium"/>
                <a:sym typeface="Open Sans Medium"/>
              </a:rPr>
              <a:t>Obstacles</a:t>
            </a:r>
            <a:endParaRPr sz="2800">
              <a:solidFill>
                <a:srgbClr val="00506F"/>
              </a:solidFill>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rPr lang="en" sz="2800">
                <a:solidFill>
                  <a:srgbClr val="00506F"/>
                </a:solidFill>
                <a:latin typeface="Open Sans Medium"/>
                <a:ea typeface="Open Sans Medium"/>
                <a:cs typeface="Open Sans Medium"/>
                <a:sym typeface="Open Sans Medium"/>
              </a:rPr>
              <a:t>On </a:t>
            </a:r>
            <a:r>
              <a:rPr lang="en" sz="2800">
                <a:solidFill>
                  <a:srgbClr val="00506F"/>
                </a:solidFill>
                <a:latin typeface="Open Sans Medium"/>
                <a:ea typeface="Open Sans Medium"/>
                <a:cs typeface="Open Sans Medium"/>
                <a:sym typeface="Open Sans Medium"/>
              </a:rPr>
              <a:t>writing</a:t>
            </a:r>
            <a:r>
              <a:rPr lang="en" sz="2800">
                <a:solidFill>
                  <a:srgbClr val="00506F"/>
                </a:solidFill>
                <a:latin typeface="Open Sans Medium"/>
                <a:ea typeface="Open Sans Medium"/>
                <a:cs typeface="Open Sans Medium"/>
                <a:sym typeface="Open Sans Medium"/>
              </a:rPr>
              <a:t> ECS</a:t>
            </a:r>
            <a:endParaRPr sz="2800">
              <a:solidFill>
                <a:srgbClr val="00506F"/>
              </a:solidFill>
              <a:latin typeface="Open Sans Medium"/>
              <a:ea typeface="Open Sans Medium"/>
              <a:cs typeface="Open Sans Medium"/>
              <a:sym typeface="Open Sans Medium"/>
            </a:endParaRPr>
          </a:p>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 </a:t>
            </a:r>
            <a:endParaRPr sz="2800">
              <a:solidFill>
                <a:srgbClr val="00506F"/>
              </a:solidFill>
              <a:latin typeface="Open Sans Medium"/>
              <a:ea typeface="Open Sans Medium"/>
              <a:cs typeface="Open Sans Medium"/>
              <a:sym typeface="Open Sans Medium"/>
            </a:endParaRPr>
          </a:p>
        </p:txBody>
      </p:sp>
      <p:sp>
        <p:nvSpPr>
          <p:cNvPr id="835" name="Google Shape;835;p112"/>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Open Sans Medium"/>
              <a:buChar char="●"/>
            </a:pPr>
            <a:r>
              <a:rPr lang="en" sz="1900">
                <a:solidFill>
                  <a:schemeClr val="dk1"/>
                </a:solidFill>
                <a:latin typeface="Open Sans Medium"/>
                <a:ea typeface="Open Sans Medium"/>
                <a:cs typeface="Open Sans Medium"/>
                <a:sym typeface="Open Sans Medium"/>
              </a:rPr>
              <a:t>I’m a computer scientist - what do I know about ethics?</a:t>
            </a:r>
            <a:endParaRPr sz="1900">
              <a:solidFill>
                <a:schemeClr val="dk1"/>
              </a:solidFill>
              <a:latin typeface="Open Sans Medium"/>
              <a:ea typeface="Open Sans Medium"/>
              <a:cs typeface="Open Sans Medium"/>
              <a:sym typeface="Open Sans Medium"/>
            </a:endParaRPr>
          </a:p>
          <a:p>
            <a:pPr indent="-349250" lvl="0" marL="457200" rtl="0" algn="l">
              <a:spcBef>
                <a:spcPts val="0"/>
              </a:spcBef>
              <a:spcAft>
                <a:spcPts val="0"/>
              </a:spcAft>
              <a:buClr>
                <a:schemeClr val="dk1"/>
              </a:buClr>
              <a:buSzPts val="1900"/>
              <a:buFont typeface="Open Sans Medium"/>
              <a:buChar char="●"/>
            </a:pPr>
            <a:r>
              <a:rPr lang="en" sz="1900">
                <a:solidFill>
                  <a:schemeClr val="dk1"/>
                </a:solidFill>
                <a:latin typeface="Open Sans Medium"/>
                <a:ea typeface="Open Sans Medium"/>
                <a:cs typeface="Open Sans Medium"/>
                <a:sym typeface="Open Sans Medium"/>
              </a:rPr>
              <a:t>My English is ok for writing technical papers, but no way could I write about benefits and harms</a:t>
            </a:r>
            <a:endParaRPr sz="1900">
              <a:solidFill>
                <a:schemeClr val="dk1"/>
              </a:solidFill>
              <a:latin typeface="Open Sans Medium"/>
              <a:ea typeface="Open Sans Medium"/>
              <a:cs typeface="Open Sans Medium"/>
              <a:sym typeface="Open Sans Medium"/>
            </a:endParaRPr>
          </a:p>
          <a:p>
            <a:pPr indent="-349250" lvl="0" marL="457200" rtl="0" algn="l">
              <a:spcBef>
                <a:spcPts val="0"/>
              </a:spcBef>
              <a:spcAft>
                <a:spcPts val="0"/>
              </a:spcAft>
              <a:buClr>
                <a:schemeClr val="dk1"/>
              </a:buClr>
              <a:buSzPts val="1900"/>
              <a:buFont typeface="Open Sans Medium"/>
              <a:buChar char="●"/>
            </a:pPr>
            <a:r>
              <a:rPr lang="en" sz="1900">
                <a:solidFill>
                  <a:schemeClr val="dk1"/>
                </a:solidFill>
                <a:latin typeface="Open Sans Medium"/>
                <a:ea typeface="Open Sans Medium"/>
                <a:cs typeface="Open Sans Medium"/>
                <a:sym typeface="Open Sans Medium"/>
              </a:rPr>
              <a:t>They are a waste of time</a:t>
            </a:r>
            <a:endParaRPr sz="1900">
              <a:solidFill>
                <a:schemeClr val="dk1"/>
              </a:solidFill>
              <a:latin typeface="Open Sans Medium"/>
              <a:ea typeface="Open Sans Medium"/>
              <a:cs typeface="Open Sans Medium"/>
              <a:sym typeface="Open Sans Medium"/>
            </a:endParaRPr>
          </a:p>
          <a:p>
            <a:pPr indent="-349250" lvl="0" marL="457200" rtl="0" algn="l">
              <a:spcBef>
                <a:spcPts val="0"/>
              </a:spcBef>
              <a:spcAft>
                <a:spcPts val="0"/>
              </a:spcAft>
              <a:buClr>
                <a:schemeClr val="dk1"/>
              </a:buClr>
              <a:buSzPts val="1900"/>
              <a:buFont typeface="Open Sans Medium"/>
              <a:buChar char="●"/>
            </a:pPr>
            <a:r>
              <a:rPr lang="en" sz="1900">
                <a:solidFill>
                  <a:schemeClr val="dk1"/>
                </a:solidFill>
                <a:latin typeface="Open Sans Medium"/>
                <a:ea typeface="Open Sans Medium"/>
                <a:cs typeface="Open Sans Medium"/>
                <a:sym typeface="Open Sans Medium"/>
              </a:rPr>
              <a:t>All that has to be said already has been said, that there simply is nothing serious to say here</a:t>
            </a:r>
            <a:endParaRPr sz="1900">
              <a:solidFill>
                <a:schemeClr val="dk1"/>
              </a:solidFill>
              <a:latin typeface="Open Sans Medium"/>
              <a:ea typeface="Open Sans Medium"/>
              <a:cs typeface="Open Sans Medium"/>
              <a:sym typeface="Open Sans Medium"/>
            </a:endParaRPr>
          </a:p>
          <a:p>
            <a:pPr indent="-349250" lvl="0" marL="457200" rtl="0" algn="l">
              <a:spcBef>
                <a:spcPts val="0"/>
              </a:spcBef>
              <a:spcAft>
                <a:spcPts val="0"/>
              </a:spcAft>
              <a:buClr>
                <a:schemeClr val="dk1"/>
              </a:buClr>
              <a:buSzPts val="1900"/>
              <a:buFont typeface="Open Sans Medium"/>
              <a:buChar char="●"/>
            </a:pPr>
            <a:r>
              <a:rPr lang="en" sz="1900">
                <a:solidFill>
                  <a:schemeClr val="dk1"/>
                </a:solidFill>
                <a:latin typeface="Open Sans Medium"/>
                <a:ea typeface="Open Sans Medium"/>
                <a:cs typeface="Open Sans Medium"/>
                <a:sym typeface="Open Sans Medium"/>
              </a:rPr>
              <a:t>Others?</a:t>
            </a:r>
            <a:endParaRPr sz="1900">
              <a:solidFill>
                <a:schemeClr val="dk1"/>
              </a:solidFill>
              <a:latin typeface="Open Sans Medium"/>
              <a:ea typeface="Open Sans Medium"/>
              <a:cs typeface="Open Sans Medium"/>
              <a:sym typeface="Open Sans Medium"/>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3"/>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 name="Google Shape;841;p113"/>
          <p:cNvCxnSpPr/>
          <p:nvPr/>
        </p:nvCxnSpPr>
        <p:spPr>
          <a:xfrm>
            <a:off x="716375" y="2186900"/>
            <a:ext cx="3441600" cy="0"/>
          </a:xfrm>
          <a:prstGeom prst="straightConnector1">
            <a:avLst/>
          </a:prstGeom>
          <a:noFill/>
          <a:ln cap="flat" cmpd="sng" w="9525">
            <a:solidFill>
              <a:schemeClr val="dk2"/>
            </a:solidFill>
            <a:prstDash val="solid"/>
            <a:round/>
            <a:headEnd len="med" w="med" type="none"/>
            <a:tailEnd len="med" w="med" type="none"/>
          </a:ln>
        </p:spPr>
      </p:cxnSp>
      <p:sp>
        <p:nvSpPr>
          <p:cNvPr id="842" name="Google Shape;842;p113"/>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highlight>
                  <a:schemeClr val="lt1"/>
                </a:highlight>
                <a:latin typeface="Open Sans"/>
                <a:ea typeface="Open Sans"/>
                <a:cs typeface="Open Sans"/>
                <a:sym typeface="Open Sans"/>
              </a:rPr>
              <a:t>Ethical consideration section </a:t>
            </a:r>
            <a:endParaRPr b="1" sz="15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500">
                <a:solidFill>
                  <a:schemeClr val="dk1"/>
                </a:solidFill>
              </a:rPr>
              <a:t>(Zhang et al., 2021)</a:t>
            </a:r>
            <a:r>
              <a:rPr b="1" lang="en" sz="1500">
                <a:solidFill>
                  <a:schemeClr val="dk1"/>
                </a:solidFill>
                <a:highlight>
                  <a:schemeClr val="lt1"/>
                </a:highlight>
                <a:latin typeface="Open Sans"/>
                <a:ea typeface="Open Sans"/>
                <a:cs typeface="Open Sans"/>
                <a:sym typeface="Open Sans"/>
              </a:rPr>
              <a:t>:</a:t>
            </a:r>
            <a:endParaRPr sz="150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rPr lang="en" sz="1450">
                <a:solidFill>
                  <a:schemeClr val="dk1"/>
                </a:solidFill>
                <a:highlight>
                  <a:srgbClr val="FFFFFF"/>
                </a:highlight>
                <a:latin typeface="Open Sans"/>
                <a:ea typeface="Open Sans"/>
                <a:cs typeface="Open Sans"/>
                <a:sym typeface="Open Sans"/>
              </a:rPr>
              <a:t>There are several ethical reasons to study LMs with limited pretraining data. Training massive LMs like RoBERTa from scratch comes with non-trivial environmental costs (Strubell et al., 2019), and they are expensive to train, </a:t>
            </a:r>
            <a:r>
              <a:rPr b="1" lang="en" sz="1450">
                <a:solidFill>
                  <a:schemeClr val="dk1"/>
                </a:solidFill>
                <a:highlight>
                  <a:srgbClr val="FFFFFF"/>
                </a:highlight>
                <a:latin typeface="Open Sans"/>
                <a:ea typeface="Open Sans"/>
                <a:cs typeface="Open Sans"/>
                <a:sym typeface="Open Sans"/>
              </a:rPr>
              <a:t>limiting contributions to pretraining research from scientists in lower-resource contexts</a:t>
            </a:r>
            <a:r>
              <a:rPr lang="en" sz="1450">
                <a:solidFill>
                  <a:schemeClr val="dk1"/>
                </a:solidFill>
                <a:highlight>
                  <a:srgbClr val="FFFFFF"/>
                </a:highlight>
                <a:latin typeface="Open Sans"/>
                <a:ea typeface="Open Sans"/>
                <a:cs typeface="Open Sans"/>
                <a:sym typeface="Open Sans"/>
              </a:rPr>
              <a:t>. By evaluating LMs with limited pretraining, we demonstrate that smaller LMs match massive ones in performance in many respects. We also identify a clear gap in our knowledge regarding why extensive pretraining is effective. Answering this question could lead to more efficient pretraining and ultimately reduce environmental costs and make NLP more accessible.</a:t>
            </a:r>
            <a:endParaRPr sz="1450">
              <a:solidFill>
                <a:schemeClr val="dk1"/>
              </a:solidFill>
              <a:highlight>
                <a:srgbClr val="FFFFFF"/>
              </a:highlight>
              <a:latin typeface="Open Sans"/>
              <a:ea typeface="Open Sans"/>
              <a:cs typeface="Open Sans"/>
              <a:sym typeface="Open Sans"/>
            </a:endParaRPr>
          </a:p>
          <a:p>
            <a:pPr indent="0" lvl="0" marL="0" rtl="0" algn="l">
              <a:lnSpc>
                <a:spcPct val="100000"/>
              </a:lnSpc>
              <a:spcBef>
                <a:spcPts val="0"/>
              </a:spcBef>
              <a:spcAft>
                <a:spcPts val="1000"/>
              </a:spcAft>
              <a:buNone/>
            </a:pPr>
            <a:r>
              <a:t/>
            </a:r>
            <a:endParaRPr b="1" sz="1900">
              <a:solidFill>
                <a:schemeClr val="dk1"/>
              </a:solidFill>
              <a:latin typeface="Open Sans"/>
              <a:ea typeface="Open Sans"/>
              <a:cs typeface="Open Sans"/>
              <a:sym typeface="Open Sans"/>
            </a:endParaRPr>
          </a:p>
        </p:txBody>
      </p:sp>
      <p:pic>
        <p:nvPicPr>
          <p:cNvPr id="843" name="Google Shape;843;p113"/>
          <p:cNvPicPr preferRelativeResize="0"/>
          <p:nvPr/>
        </p:nvPicPr>
        <p:blipFill>
          <a:blip r:embed="rId3">
            <a:alphaModFix/>
          </a:blip>
          <a:stretch>
            <a:fillRect/>
          </a:stretch>
        </p:blipFill>
        <p:spPr>
          <a:xfrm>
            <a:off x="2496671" y="2651149"/>
            <a:ext cx="1316964" cy="1317000"/>
          </a:xfrm>
          <a:prstGeom prst="rect">
            <a:avLst/>
          </a:prstGeom>
          <a:noFill/>
          <a:ln>
            <a:noFill/>
          </a:ln>
        </p:spPr>
      </p:pic>
      <p:pic>
        <p:nvPicPr>
          <p:cNvPr id="844" name="Google Shape;844;p113"/>
          <p:cNvPicPr preferRelativeResize="0"/>
          <p:nvPr/>
        </p:nvPicPr>
        <p:blipFill>
          <a:blip r:embed="rId4">
            <a:alphaModFix/>
          </a:blip>
          <a:stretch>
            <a:fillRect/>
          </a:stretch>
        </p:blipFill>
        <p:spPr>
          <a:xfrm>
            <a:off x="1131225" y="2651149"/>
            <a:ext cx="1316964" cy="1317000"/>
          </a:xfrm>
          <a:prstGeom prst="rect">
            <a:avLst/>
          </a:prstGeom>
          <a:noFill/>
          <a:ln>
            <a:noFill/>
          </a:ln>
        </p:spPr>
      </p:pic>
      <p:sp>
        <p:nvSpPr>
          <p:cNvPr id="845" name="Google Shape;845;p113"/>
          <p:cNvSpPr txBox="1"/>
          <p:nvPr/>
        </p:nvSpPr>
        <p:spPr>
          <a:xfrm>
            <a:off x="648875" y="976475"/>
            <a:ext cx="3724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Interpretability and Analysis for NLP</a:t>
            </a:r>
            <a:endParaRPr sz="2800">
              <a:solidFill>
                <a:srgbClr val="00506F"/>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800">
              <a:solidFill>
                <a:srgbClr val="00506F"/>
              </a:solidFill>
              <a:latin typeface="Open Sans Medium"/>
              <a:ea typeface="Open Sans Medium"/>
              <a:cs typeface="Open Sans Medium"/>
              <a:sym typeface="Open Sans Medium"/>
            </a:endParaRPr>
          </a:p>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 </a:t>
            </a:r>
            <a:endParaRPr sz="2800">
              <a:solidFill>
                <a:srgbClr val="00506F"/>
              </a:solidFill>
              <a:latin typeface="Open Sans Medium"/>
              <a:ea typeface="Open Sans Medium"/>
              <a:cs typeface="Open Sans Medium"/>
              <a:sym typeface="Open Sans Medium"/>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4"/>
          <p:cNvSpPr/>
          <p:nvPr/>
        </p:nvSpPr>
        <p:spPr>
          <a:xfrm>
            <a:off x="0" y="0"/>
            <a:ext cx="207600" cy="5143500"/>
          </a:xfrm>
          <a:prstGeom prst="rect">
            <a:avLst/>
          </a:prstGeom>
          <a:solidFill>
            <a:srgbClr val="F67A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1" name="Google Shape;851;p114"/>
          <p:cNvCxnSpPr/>
          <p:nvPr/>
        </p:nvCxnSpPr>
        <p:spPr>
          <a:xfrm>
            <a:off x="716375" y="2186900"/>
            <a:ext cx="3441600" cy="0"/>
          </a:xfrm>
          <a:prstGeom prst="straightConnector1">
            <a:avLst/>
          </a:prstGeom>
          <a:noFill/>
          <a:ln cap="flat" cmpd="sng" w="9525">
            <a:solidFill>
              <a:schemeClr val="dk2"/>
            </a:solidFill>
            <a:prstDash val="solid"/>
            <a:round/>
            <a:headEnd len="med" w="med" type="none"/>
            <a:tailEnd len="med" w="med" type="none"/>
          </a:ln>
        </p:spPr>
      </p:cxnSp>
      <p:sp>
        <p:nvSpPr>
          <p:cNvPr id="852" name="Google Shape;852;p114"/>
          <p:cNvSpPr txBox="1"/>
          <p:nvPr>
            <p:ph idx="1" type="body"/>
          </p:nvPr>
        </p:nvSpPr>
        <p:spPr>
          <a:xfrm>
            <a:off x="4419600" y="797550"/>
            <a:ext cx="4572000" cy="13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highlight>
                  <a:schemeClr val="lt1"/>
                </a:highlight>
                <a:latin typeface="Open Sans"/>
                <a:ea typeface="Open Sans"/>
                <a:cs typeface="Open Sans"/>
                <a:sym typeface="Open Sans"/>
              </a:rPr>
              <a:t>Ethical consideration section </a:t>
            </a:r>
            <a:endParaRPr b="1" sz="15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500">
                <a:solidFill>
                  <a:schemeClr val="dk1"/>
                </a:solidFill>
              </a:rPr>
              <a:t>(Blodgett et al., 2021)</a:t>
            </a:r>
            <a:r>
              <a:rPr b="1" lang="en" sz="1500">
                <a:solidFill>
                  <a:schemeClr val="dk1"/>
                </a:solidFill>
                <a:highlight>
                  <a:schemeClr val="lt1"/>
                </a:highlight>
                <a:latin typeface="Open Sans"/>
                <a:ea typeface="Open Sans"/>
                <a:cs typeface="Open Sans"/>
                <a:sym typeface="Open Sans"/>
              </a:rPr>
              <a:t>:</a:t>
            </a:r>
            <a:endParaRPr sz="150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0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rPr b="1" lang="en" sz="1450">
                <a:solidFill>
                  <a:schemeClr val="dk1"/>
                </a:solidFill>
                <a:highlight>
                  <a:srgbClr val="FFFFFF"/>
                </a:highlight>
                <a:latin typeface="Open Sans"/>
                <a:ea typeface="Open Sans"/>
                <a:cs typeface="Open Sans"/>
                <a:sym typeface="Open Sans"/>
              </a:rPr>
              <a:t>Work concerning the fairness, transparency, or ethics of computational systems is often taken to be inherently beneficial with little to no potential for harm, and thus often (paradoxically) fails to examine its limitations or possible unintended negative consequences</a:t>
            </a:r>
            <a:r>
              <a:rPr lang="en" sz="1450">
                <a:solidFill>
                  <a:schemeClr val="dk1"/>
                </a:solidFill>
                <a:highlight>
                  <a:srgbClr val="FFFFFF"/>
                </a:highlight>
                <a:latin typeface="Open Sans"/>
                <a:ea typeface="Open Sans"/>
                <a:cs typeface="Open Sans"/>
                <a:sym typeface="Open Sans"/>
              </a:rPr>
              <a:t> (Boyarskaya et al., 2020). And yet, our work is not without risks either; we risk discouraging the type of work we actually want to encourage, and dissuading practitioners from using existing benchmarks to test their models.</a:t>
            </a:r>
            <a:endParaRPr sz="1450">
              <a:solidFill>
                <a:schemeClr val="dk1"/>
              </a:solidFill>
              <a:highlight>
                <a:srgbClr val="FFFFFF"/>
              </a:highlight>
              <a:latin typeface="Open Sans"/>
              <a:ea typeface="Open Sans"/>
              <a:cs typeface="Open Sans"/>
              <a:sym typeface="Open Sans"/>
            </a:endParaRPr>
          </a:p>
          <a:p>
            <a:pPr indent="0" lvl="0" marL="0" rtl="0" algn="just">
              <a:lnSpc>
                <a:spcPct val="100000"/>
              </a:lnSpc>
              <a:spcBef>
                <a:spcPts val="0"/>
              </a:spcBef>
              <a:spcAft>
                <a:spcPts val="0"/>
              </a:spcAft>
              <a:buClr>
                <a:schemeClr val="dk1"/>
              </a:buClr>
              <a:buSzPts val="1100"/>
              <a:buFont typeface="Arial"/>
              <a:buNone/>
            </a:pPr>
            <a:r>
              <a:t/>
            </a:r>
            <a:endParaRPr sz="1450">
              <a:solidFill>
                <a:schemeClr val="dk1"/>
              </a:solidFill>
              <a:highlight>
                <a:srgbClr val="FFFFFF"/>
              </a:highlight>
              <a:latin typeface="Open Sans"/>
              <a:ea typeface="Open Sans"/>
              <a:cs typeface="Open Sans"/>
              <a:sym typeface="Open Sans"/>
            </a:endParaRPr>
          </a:p>
          <a:p>
            <a:pPr indent="0" lvl="0" marL="0" rtl="0" algn="l">
              <a:lnSpc>
                <a:spcPct val="100000"/>
              </a:lnSpc>
              <a:spcBef>
                <a:spcPts val="0"/>
              </a:spcBef>
              <a:spcAft>
                <a:spcPts val="1000"/>
              </a:spcAft>
              <a:buNone/>
            </a:pPr>
            <a:r>
              <a:t/>
            </a:r>
            <a:endParaRPr b="1" sz="1900">
              <a:solidFill>
                <a:schemeClr val="dk1"/>
              </a:solidFill>
              <a:latin typeface="Open Sans"/>
              <a:ea typeface="Open Sans"/>
              <a:cs typeface="Open Sans"/>
              <a:sym typeface="Open Sans"/>
            </a:endParaRPr>
          </a:p>
        </p:txBody>
      </p:sp>
      <p:pic>
        <p:nvPicPr>
          <p:cNvPr id="853" name="Google Shape;853;p114"/>
          <p:cNvPicPr preferRelativeResize="0"/>
          <p:nvPr/>
        </p:nvPicPr>
        <p:blipFill>
          <a:blip r:embed="rId3">
            <a:alphaModFix/>
          </a:blip>
          <a:stretch>
            <a:fillRect/>
          </a:stretch>
        </p:blipFill>
        <p:spPr>
          <a:xfrm>
            <a:off x="2496671" y="2651149"/>
            <a:ext cx="1316964" cy="1317000"/>
          </a:xfrm>
          <a:prstGeom prst="rect">
            <a:avLst/>
          </a:prstGeom>
          <a:noFill/>
          <a:ln>
            <a:noFill/>
          </a:ln>
        </p:spPr>
      </p:pic>
      <p:pic>
        <p:nvPicPr>
          <p:cNvPr id="854" name="Google Shape;854;p114"/>
          <p:cNvPicPr preferRelativeResize="0"/>
          <p:nvPr/>
        </p:nvPicPr>
        <p:blipFill>
          <a:blip r:embed="rId4">
            <a:alphaModFix/>
          </a:blip>
          <a:stretch>
            <a:fillRect/>
          </a:stretch>
        </p:blipFill>
        <p:spPr>
          <a:xfrm>
            <a:off x="1131225" y="2651149"/>
            <a:ext cx="1316964" cy="1317000"/>
          </a:xfrm>
          <a:prstGeom prst="rect">
            <a:avLst/>
          </a:prstGeom>
          <a:noFill/>
          <a:ln>
            <a:noFill/>
          </a:ln>
        </p:spPr>
      </p:pic>
      <p:sp>
        <p:nvSpPr>
          <p:cNvPr id="855" name="Google Shape;855;p114"/>
          <p:cNvSpPr txBox="1"/>
          <p:nvPr/>
        </p:nvSpPr>
        <p:spPr>
          <a:xfrm>
            <a:off x="648875" y="976475"/>
            <a:ext cx="372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Ethics in NLP</a:t>
            </a:r>
            <a:endParaRPr sz="2800">
              <a:solidFill>
                <a:srgbClr val="00506F"/>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800">
              <a:solidFill>
                <a:srgbClr val="00506F"/>
              </a:solidFill>
              <a:latin typeface="Open Sans Medium"/>
              <a:ea typeface="Open Sans Medium"/>
              <a:cs typeface="Open Sans Medium"/>
              <a:sym typeface="Open Sans Medium"/>
            </a:endParaRPr>
          </a:p>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 </a:t>
            </a:r>
            <a:endParaRPr sz="2800">
              <a:solidFill>
                <a:srgbClr val="00506F"/>
              </a:solidFill>
              <a:latin typeface="Open Sans Medium"/>
              <a:ea typeface="Open Sans Medium"/>
              <a:cs typeface="Open Sans Medium"/>
              <a:sym typeface="Open Sans Medium"/>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9" name="Shape 859"/>
        <p:cNvGrpSpPr/>
        <p:nvPr/>
      </p:nvGrpSpPr>
      <p:grpSpPr>
        <a:xfrm>
          <a:off x="0" y="0"/>
          <a:ext cx="0" cy="0"/>
          <a:chOff x="0" y="0"/>
          <a:chExt cx="0" cy="0"/>
        </a:xfrm>
      </p:grpSpPr>
      <p:sp>
        <p:nvSpPr>
          <p:cNvPr id="860" name="Google Shape;860;p115"/>
          <p:cNvSpPr txBox="1"/>
          <p:nvPr/>
        </p:nvSpPr>
        <p:spPr>
          <a:xfrm>
            <a:off x="923450" y="747875"/>
            <a:ext cx="64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What is thi</a:t>
            </a:r>
            <a:r>
              <a:rPr lang="en" sz="2800">
                <a:solidFill>
                  <a:srgbClr val="00506F"/>
                </a:solidFill>
                <a:latin typeface="Open Sans Medium"/>
                <a:ea typeface="Open Sans Medium"/>
                <a:cs typeface="Open Sans Medium"/>
                <a:sym typeface="Open Sans Medium"/>
              </a:rPr>
              <a:t>s analysis for?</a:t>
            </a:r>
            <a:endParaRPr b="1" sz="2800">
              <a:solidFill>
                <a:srgbClr val="00506F"/>
              </a:solidFill>
              <a:latin typeface="Open Sans"/>
              <a:ea typeface="Open Sans"/>
              <a:cs typeface="Open Sans"/>
              <a:sym typeface="Open Sans"/>
            </a:endParaRPr>
          </a:p>
        </p:txBody>
      </p:sp>
      <p:cxnSp>
        <p:nvCxnSpPr>
          <p:cNvPr id="861" name="Google Shape;861;p115"/>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862" name="Google Shape;862;p115"/>
          <p:cNvSpPr txBox="1"/>
          <p:nvPr/>
        </p:nvSpPr>
        <p:spPr>
          <a:xfrm>
            <a:off x="990950" y="1489350"/>
            <a:ext cx="7787400" cy="3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rgbClr val="323232"/>
                </a:solidFill>
                <a:latin typeface="Open Sans"/>
                <a:ea typeface="Open Sans"/>
                <a:cs typeface="Open Sans"/>
                <a:sym typeface="Open Sans"/>
              </a:rPr>
              <a:t>We think that this paper may be useful for anyone who needs to write — or review — an ethics section and would like to get an overview of what others have done.  Also: </a:t>
            </a:r>
            <a:endParaRPr sz="1900">
              <a:solidFill>
                <a:srgbClr val="323232"/>
              </a:solidFill>
              <a:latin typeface="Open Sans"/>
              <a:ea typeface="Open Sans"/>
              <a:cs typeface="Open Sans"/>
              <a:sym typeface="Open Sans"/>
            </a:endParaRPr>
          </a:p>
          <a:p>
            <a:pPr indent="-349250" lvl="1" marL="914400" rtl="0" algn="l">
              <a:lnSpc>
                <a:spcPct val="115000"/>
              </a:lnSpc>
              <a:spcBef>
                <a:spcPts val="0"/>
              </a:spcBef>
              <a:spcAft>
                <a:spcPts val="0"/>
              </a:spcAft>
              <a:buClr>
                <a:srgbClr val="323232"/>
              </a:buClr>
              <a:buSzPts val="1900"/>
              <a:buFont typeface="Open Sans"/>
              <a:buChar char="○"/>
            </a:pPr>
            <a:r>
              <a:rPr lang="en" sz="1900">
                <a:solidFill>
                  <a:srgbClr val="323232"/>
                </a:solidFill>
                <a:latin typeface="Open Sans"/>
                <a:ea typeface="Open Sans"/>
                <a:cs typeface="Open Sans"/>
                <a:sym typeface="Open Sans"/>
              </a:rPr>
              <a:t>Authors might find in this paper reasons not to use template based ECS. </a:t>
            </a:r>
            <a:endParaRPr sz="1900">
              <a:solidFill>
                <a:srgbClr val="323232"/>
              </a:solidFill>
              <a:latin typeface="Open Sans"/>
              <a:ea typeface="Open Sans"/>
              <a:cs typeface="Open Sans"/>
              <a:sym typeface="Open Sans"/>
            </a:endParaRPr>
          </a:p>
          <a:p>
            <a:pPr indent="-349250" lvl="1" marL="914400" rtl="0" algn="l">
              <a:lnSpc>
                <a:spcPct val="115000"/>
              </a:lnSpc>
              <a:spcBef>
                <a:spcPts val="0"/>
              </a:spcBef>
              <a:spcAft>
                <a:spcPts val="0"/>
              </a:spcAft>
              <a:buClr>
                <a:srgbClr val="323232"/>
              </a:buClr>
              <a:buSzPts val="1900"/>
              <a:buFont typeface="Open Sans"/>
              <a:buChar char="○"/>
            </a:pPr>
            <a:r>
              <a:rPr lang="en" sz="1900">
                <a:solidFill>
                  <a:srgbClr val="323232"/>
                </a:solidFill>
                <a:latin typeface="Open Sans"/>
                <a:ea typeface="Open Sans"/>
                <a:cs typeface="Open Sans"/>
                <a:sym typeface="Open Sans"/>
              </a:rPr>
              <a:t>Ethics reviewers might see the impact of their effort. </a:t>
            </a:r>
            <a:endParaRPr sz="1900">
              <a:solidFill>
                <a:srgbClr val="323232"/>
              </a:solidFill>
              <a:latin typeface="Open Sans"/>
              <a:ea typeface="Open Sans"/>
              <a:cs typeface="Open Sans"/>
              <a:sym typeface="Open Sans"/>
            </a:endParaRPr>
          </a:p>
          <a:p>
            <a:pPr indent="-349250" lvl="1" marL="914400" rtl="0" algn="l">
              <a:lnSpc>
                <a:spcPct val="115000"/>
              </a:lnSpc>
              <a:spcBef>
                <a:spcPts val="0"/>
              </a:spcBef>
              <a:spcAft>
                <a:spcPts val="0"/>
              </a:spcAft>
              <a:buClr>
                <a:srgbClr val="323232"/>
              </a:buClr>
              <a:buSzPts val="1900"/>
              <a:buFont typeface="Open Sans"/>
              <a:buChar char="○"/>
            </a:pPr>
            <a:r>
              <a:rPr lang="en" sz="1900">
                <a:solidFill>
                  <a:srgbClr val="323232"/>
                </a:solidFill>
                <a:latin typeface="Open Sans"/>
                <a:ea typeface="Open Sans"/>
                <a:cs typeface="Open Sans"/>
                <a:sym typeface="Open Sans"/>
              </a:rPr>
              <a:t>And organizers could have a glimpse at questions addressed and not addressed by ECSs. </a:t>
            </a:r>
            <a:endParaRPr sz="1900">
              <a:solidFill>
                <a:srgbClr val="32323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323232"/>
              </a:solidFill>
              <a:latin typeface="Open Sans"/>
              <a:ea typeface="Open Sans"/>
              <a:cs typeface="Open Sans"/>
              <a:sym typeface="Open Sans"/>
            </a:endParaRPr>
          </a:p>
          <a:p>
            <a:pPr indent="0" lvl="0" marL="0" rtl="0" algn="l">
              <a:lnSpc>
                <a:spcPct val="115000"/>
              </a:lnSpc>
              <a:spcBef>
                <a:spcPts val="0"/>
              </a:spcBef>
              <a:spcAft>
                <a:spcPts val="0"/>
              </a:spcAft>
              <a:buNone/>
            </a:pPr>
            <a:r>
              <a:rPr lang="en" sz="15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p:txBody>
      </p:sp>
      <p:sp>
        <p:nvSpPr>
          <p:cNvPr id="863" name="Google Shape;863;p115"/>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7" name="Shape 867"/>
        <p:cNvGrpSpPr/>
        <p:nvPr/>
      </p:nvGrpSpPr>
      <p:grpSpPr>
        <a:xfrm>
          <a:off x="0" y="0"/>
          <a:ext cx="0" cy="0"/>
          <a:chOff x="0" y="0"/>
          <a:chExt cx="0" cy="0"/>
        </a:xfrm>
      </p:grpSpPr>
      <p:sp>
        <p:nvSpPr>
          <p:cNvPr id="868" name="Google Shape;868;p116"/>
          <p:cNvSpPr txBox="1"/>
          <p:nvPr/>
        </p:nvSpPr>
        <p:spPr>
          <a:xfrm>
            <a:off x="923450" y="747875"/>
            <a:ext cx="64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Limitations</a:t>
            </a:r>
            <a:endParaRPr b="1" sz="2800">
              <a:solidFill>
                <a:srgbClr val="00506F"/>
              </a:solidFill>
              <a:latin typeface="Open Sans"/>
              <a:ea typeface="Open Sans"/>
              <a:cs typeface="Open Sans"/>
              <a:sym typeface="Open Sans"/>
            </a:endParaRPr>
          </a:p>
        </p:txBody>
      </p:sp>
      <p:cxnSp>
        <p:nvCxnSpPr>
          <p:cNvPr id="869" name="Google Shape;869;p116"/>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870" name="Google Shape;870;p116"/>
          <p:cNvSpPr txBox="1"/>
          <p:nvPr/>
        </p:nvSpPr>
        <p:spPr>
          <a:xfrm>
            <a:off x="990950" y="1489350"/>
            <a:ext cx="7787400" cy="3391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23232"/>
              </a:buClr>
              <a:buSzPts val="1600"/>
              <a:buFont typeface="Open Sans"/>
              <a:buChar char="●"/>
            </a:pPr>
            <a:r>
              <a:rPr lang="en" sz="1600">
                <a:solidFill>
                  <a:srgbClr val="323232"/>
                </a:solidFill>
                <a:latin typeface="Open Sans"/>
                <a:ea typeface="Open Sans"/>
                <a:cs typeface="Open Sans"/>
                <a:sym typeface="Open Sans"/>
              </a:rPr>
              <a:t>This short paper is merely a </a:t>
            </a:r>
            <a:r>
              <a:rPr b="1" lang="en" sz="1600">
                <a:solidFill>
                  <a:srgbClr val="323232"/>
                </a:solidFill>
                <a:latin typeface="Open Sans"/>
                <a:ea typeface="Open Sans"/>
                <a:cs typeface="Open Sans"/>
                <a:sym typeface="Open Sans"/>
              </a:rPr>
              <a:t>static picture</a:t>
            </a:r>
            <a:r>
              <a:rPr lang="en" sz="1600">
                <a:solidFill>
                  <a:srgbClr val="323232"/>
                </a:solidFill>
                <a:latin typeface="Open Sans"/>
                <a:ea typeface="Open Sans"/>
                <a:cs typeface="Open Sans"/>
                <a:sym typeface="Open Sans"/>
              </a:rPr>
              <a:t> of the state of affairs for ACL 2021 which may very well change. </a:t>
            </a:r>
            <a:endParaRPr sz="1600">
              <a:solidFill>
                <a:srgbClr val="323232"/>
              </a:solidFill>
              <a:latin typeface="Open Sans"/>
              <a:ea typeface="Open Sans"/>
              <a:cs typeface="Open Sans"/>
              <a:sym typeface="Open Sans"/>
            </a:endParaRPr>
          </a:p>
          <a:p>
            <a:pPr indent="-330200" lvl="0" marL="457200" rtl="0" algn="l">
              <a:lnSpc>
                <a:spcPct val="115000"/>
              </a:lnSpc>
              <a:spcBef>
                <a:spcPts val="0"/>
              </a:spcBef>
              <a:spcAft>
                <a:spcPts val="0"/>
              </a:spcAft>
              <a:buClr>
                <a:srgbClr val="323232"/>
              </a:buClr>
              <a:buSzPts val="1600"/>
              <a:buFont typeface="Open Sans"/>
              <a:buChar char="●"/>
            </a:pPr>
            <a:r>
              <a:rPr lang="en" sz="1600">
                <a:solidFill>
                  <a:srgbClr val="323232"/>
                </a:solidFill>
                <a:latin typeface="Open Sans"/>
                <a:ea typeface="Open Sans"/>
                <a:cs typeface="Open Sans"/>
                <a:sym typeface="Open Sans"/>
              </a:rPr>
              <a:t>Our analysis per country is limited in that </a:t>
            </a:r>
            <a:r>
              <a:rPr b="1" lang="en" sz="1600">
                <a:solidFill>
                  <a:srgbClr val="323232"/>
                </a:solidFill>
                <a:latin typeface="Open Sans"/>
                <a:ea typeface="Open Sans"/>
                <a:cs typeface="Open Sans"/>
                <a:sym typeface="Open Sans"/>
              </a:rPr>
              <a:t>most countries in the world are not represented.</a:t>
            </a:r>
            <a:r>
              <a:rPr lang="en" sz="1600">
                <a:solidFill>
                  <a:srgbClr val="323232"/>
                </a:solidFill>
                <a:latin typeface="Open Sans"/>
                <a:ea typeface="Open Sans"/>
                <a:cs typeface="Open Sans"/>
                <a:sym typeface="Open Sans"/>
              </a:rPr>
              <a:t> And we use the country self-reported by the first author of the paper. </a:t>
            </a:r>
            <a:endParaRPr sz="1600">
              <a:solidFill>
                <a:srgbClr val="323232"/>
              </a:solidFill>
              <a:latin typeface="Open Sans"/>
              <a:ea typeface="Open Sans"/>
              <a:cs typeface="Open Sans"/>
              <a:sym typeface="Open Sans"/>
            </a:endParaRPr>
          </a:p>
          <a:p>
            <a:pPr indent="-330200" lvl="0" marL="457200" rtl="0" algn="l">
              <a:lnSpc>
                <a:spcPct val="115000"/>
              </a:lnSpc>
              <a:spcBef>
                <a:spcPts val="0"/>
              </a:spcBef>
              <a:spcAft>
                <a:spcPts val="0"/>
              </a:spcAft>
              <a:buClr>
                <a:srgbClr val="323232"/>
              </a:buClr>
              <a:buSzPts val="1600"/>
              <a:buFont typeface="Open Sans"/>
              <a:buChar char="●"/>
            </a:pPr>
            <a:r>
              <a:rPr lang="en" sz="1600">
                <a:solidFill>
                  <a:srgbClr val="323232"/>
                </a:solidFill>
                <a:latin typeface="Open Sans"/>
                <a:ea typeface="Open Sans"/>
                <a:cs typeface="Open Sans"/>
                <a:sym typeface="Open Sans"/>
              </a:rPr>
              <a:t>There were only</a:t>
            </a:r>
            <a:r>
              <a:rPr b="1" lang="en" sz="1600">
                <a:solidFill>
                  <a:srgbClr val="323232"/>
                </a:solidFill>
                <a:latin typeface="Open Sans"/>
                <a:ea typeface="Open Sans"/>
                <a:cs typeface="Open Sans"/>
                <a:sym typeface="Open Sans"/>
              </a:rPr>
              <a:t> two annotators</a:t>
            </a:r>
            <a:r>
              <a:rPr lang="en" sz="1600">
                <a:solidFill>
                  <a:srgbClr val="323232"/>
                </a:solidFill>
                <a:latin typeface="Open Sans"/>
                <a:ea typeface="Open Sans"/>
                <a:cs typeface="Open Sans"/>
                <a:sym typeface="Open Sans"/>
              </a:rPr>
              <a:t> for the contents of ECS. </a:t>
            </a:r>
            <a:r>
              <a:rPr lang="en" sz="1600">
                <a:solidFill>
                  <a:srgbClr val="323232"/>
                </a:solidFill>
                <a:latin typeface="Open Sans"/>
                <a:ea typeface="Open Sans"/>
                <a:cs typeface="Open Sans"/>
                <a:sym typeface="Open Sans"/>
              </a:rPr>
              <a:t>The number of annotated papers is small. </a:t>
            </a:r>
            <a:endParaRPr sz="1600">
              <a:solidFill>
                <a:srgbClr val="323232"/>
              </a:solidFill>
              <a:latin typeface="Open Sans"/>
              <a:ea typeface="Open Sans"/>
              <a:cs typeface="Open Sans"/>
              <a:sym typeface="Open Sans"/>
            </a:endParaRPr>
          </a:p>
          <a:p>
            <a:pPr indent="-330200" lvl="0" marL="457200" rtl="0" algn="l">
              <a:lnSpc>
                <a:spcPct val="115000"/>
              </a:lnSpc>
              <a:spcBef>
                <a:spcPts val="0"/>
              </a:spcBef>
              <a:spcAft>
                <a:spcPts val="0"/>
              </a:spcAft>
              <a:buClr>
                <a:srgbClr val="323232"/>
              </a:buClr>
              <a:buSzPts val="1600"/>
              <a:buFont typeface="Open Sans"/>
              <a:buChar char="●"/>
            </a:pPr>
            <a:r>
              <a:rPr lang="en" sz="1600">
                <a:solidFill>
                  <a:srgbClr val="323232"/>
                </a:solidFill>
                <a:latin typeface="Open Sans"/>
                <a:ea typeface="Open Sans"/>
                <a:cs typeface="Open Sans"/>
                <a:sym typeface="Open Sans"/>
              </a:rPr>
              <a:t>The reported statistics are </a:t>
            </a:r>
            <a:r>
              <a:rPr b="1" lang="en" sz="1600">
                <a:solidFill>
                  <a:srgbClr val="323232"/>
                </a:solidFill>
                <a:latin typeface="Open Sans"/>
                <a:ea typeface="Open Sans"/>
                <a:cs typeface="Open Sans"/>
                <a:sym typeface="Open Sans"/>
              </a:rPr>
              <a:t>simple</a:t>
            </a:r>
            <a:r>
              <a:rPr lang="en" sz="1600">
                <a:solidFill>
                  <a:srgbClr val="323232"/>
                </a:solidFill>
                <a:latin typeface="Open Sans"/>
                <a:ea typeface="Open Sans"/>
                <a:cs typeface="Open Sans"/>
                <a:sym typeface="Open Sans"/>
              </a:rPr>
              <a:t>; we only report absolute numbers and percentages. </a:t>
            </a:r>
            <a:endParaRPr sz="1600">
              <a:solidFill>
                <a:srgbClr val="323232"/>
              </a:solidFill>
              <a:latin typeface="Open Sans"/>
              <a:ea typeface="Open Sans"/>
              <a:cs typeface="Open Sans"/>
              <a:sym typeface="Open Sans"/>
            </a:endParaRPr>
          </a:p>
          <a:p>
            <a:pPr indent="-330200" lvl="0" marL="457200" rtl="0" algn="l">
              <a:lnSpc>
                <a:spcPct val="115000"/>
              </a:lnSpc>
              <a:spcBef>
                <a:spcPts val="0"/>
              </a:spcBef>
              <a:spcAft>
                <a:spcPts val="0"/>
              </a:spcAft>
              <a:buClr>
                <a:srgbClr val="323232"/>
              </a:buClr>
              <a:buSzPts val="1600"/>
              <a:buFont typeface="Open Sans"/>
              <a:buChar char="●"/>
            </a:pPr>
            <a:r>
              <a:rPr lang="en" sz="1600">
                <a:solidFill>
                  <a:srgbClr val="323232"/>
                </a:solidFill>
                <a:latin typeface="Open Sans"/>
                <a:ea typeface="Open Sans"/>
                <a:cs typeface="Open Sans"/>
                <a:sym typeface="Open Sans"/>
              </a:rPr>
              <a:t>It is therefore difficult to know to what extent this is a </a:t>
            </a:r>
            <a:r>
              <a:rPr b="1" lang="en" sz="1600">
                <a:solidFill>
                  <a:srgbClr val="323232"/>
                </a:solidFill>
                <a:latin typeface="Open Sans"/>
                <a:ea typeface="Open Sans"/>
                <a:cs typeface="Open Sans"/>
                <a:sym typeface="Open Sans"/>
              </a:rPr>
              <a:t>momentary snapshot</a:t>
            </a:r>
            <a:r>
              <a:rPr lang="en" sz="1600">
                <a:solidFill>
                  <a:srgbClr val="323232"/>
                </a:solidFill>
                <a:latin typeface="Open Sans"/>
                <a:ea typeface="Open Sans"/>
                <a:cs typeface="Open Sans"/>
                <a:sym typeface="Open Sans"/>
              </a:rPr>
              <a:t> and which trends will persist over time. </a:t>
            </a:r>
            <a:endParaRPr sz="1600">
              <a:solidFill>
                <a:srgbClr val="323232"/>
              </a:solidFill>
              <a:latin typeface="Open Sans"/>
              <a:ea typeface="Open Sans"/>
              <a:cs typeface="Open Sans"/>
              <a:sym typeface="Open Sans"/>
            </a:endParaRPr>
          </a:p>
          <a:p>
            <a:pPr indent="0" lvl="0" marL="0" rtl="0" algn="l">
              <a:lnSpc>
                <a:spcPct val="115000"/>
              </a:lnSpc>
              <a:spcBef>
                <a:spcPts val="0"/>
              </a:spcBef>
              <a:spcAft>
                <a:spcPts val="0"/>
              </a:spcAft>
              <a:buNone/>
            </a:pPr>
            <a:r>
              <a:rPr lang="en" sz="15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p:txBody>
      </p:sp>
      <p:sp>
        <p:nvSpPr>
          <p:cNvPr id="871" name="Google Shape;871;p116"/>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5" name="Shape 875"/>
        <p:cNvGrpSpPr/>
        <p:nvPr/>
      </p:nvGrpSpPr>
      <p:grpSpPr>
        <a:xfrm>
          <a:off x="0" y="0"/>
          <a:ext cx="0" cy="0"/>
          <a:chOff x="0" y="0"/>
          <a:chExt cx="0" cy="0"/>
        </a:xfrm>
      </p:grpSpPr>
      <p:sp>
        <p:nvSpPr>
          <p:cNvPr id="876" name="Google Shape;876;p117"/>
          <p:cNvSpPr txBox="1"/>
          <p:nvPr/>
        </p:nvSpPr>
        <p:spPr>
          <a:xfrm>
            <a:off x="923450" y="747875"/>
            <a:ext cx="690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506F"/>
                </a:solidFill>
                <a:latin typeface="Open Sans Medium"/>
                <a:ea typeface="Open Sans Medium"/>
                <a:cs typeface="Open Sans Medium"/>
                <a:sym typeface="Open Sans Medium"/>
              </a:rPr>
              <a:t>E</a:t>
            </a:r>
            <a:r>
              <a:rPr lang="en" sz="2800">
                <a:solidFill>
                  <a:srgbClr val="00506F"/>
                </a:solidFill>
                <a:latin typeface="Open Sans Medium"/>
                <a:ea typeface="Open Sans Medium"/>
                <a:cs typeface="Open Sans Medium"/>
                <a:sym typeface="Open Sans Medium"/>
              </a:rPr>
              <a:t>thical</a:t>
            </a:r>
            <a:r>
              <a:rPr lang="en" sz="2800">
                <a:solidFill>
                  <a:srgbClr val="00506F"/>
                </a:solidFill>
                <a:latin typeface="Open Sans Medium"/>
                <a:ea typeface="Open Sans Medium"/>
                <a:cs typeface="Open Sans Medium"/>
                <a:sym typeface="Open Sans Medium"/>
              </a:rPr>
              <a:t> conside</a:t>
            </a:r>
            <a:r>
              <a:rPr lang="en" sz="2800">
                <a:solidFill>
                  <a:srgbClr val="00506F"/>
                </a:solidFill>
                <a:latin typeface="Open Sans Medium"/>
                <a:ea typeface="Open Sans Medium"/>
                <a:cs typeface="Open Sans Medium"/>
                <a:sym typeface="Open Sans Medium"/>
              </a:rPr>
              <a:t>rations</a:t>
            </a:r>
            <a:endParaRPr b="1" sz="2800">
              <a:solidFill>
                <a:srgbClr val="00506F"/>
              </a:solidFill>
              <a:latin typeface="Open Sans"/>
              <a:ea typeface="Open Sans"/>
              <a:cs typeface="Open Sans"/>
              <a:sym typeface="Open Sans"/>
            </a:endParaRPr>
          </a:p>
        </p:txBody>
      </p:sp>
      <p:cxnSp>
        <p:nvCxnSpPr>
          <p:cNvPr id="877" name="Google Shape;877;p117"/>
          <p:cNvCxnSpPr/>
          <p:nvPr/>
        </p:nvCxnSpPr>
        <p:spPr>
          <a:xfrm>
            <a:off x="990950" y="1348700"/>
            <a:ext cx="2822100" cy="0"/>
          </a:xfrm>
          <a:prstGeom prst="straightConnector1">
            <a:avLst/>
          </a:prstGeom>
          <a:noFill/>
          <a:ln cap="flat" cmpd="sng" w="9525">
            <a:solidFill>
              <a:schemeClr val="dk2"/>
            </a:solidFill>
            <a:prstDash val="solid"/>
            <a:round/>
            <a:headEnd len="med" w="med" type="none"/>
            <a:tailEnd len="med" w="med" type="none"/>
          </a:ln>
        </p:spPr>
      </p:cxnSp>
      <p:sp>
        <p:nvSpPr>
          <p:cNvPr id="878" name="Google Shape;878;p117"/>
          <p:cNvSpPr txBox="1"/>
          <p:nvPr/>
        </p:nvSpPr>
        <p:spPr>
          <a:xfrm>
            <a:off x="990950" y="1489350"/>
            <a:ext cx="7787400" cy="3391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23232"/>
              </a:buClr>
              <a:buSzPts val="1600"/>
              <a:buFont typeface="Open Sans"/>
              <a:buChar char="●"/>
            </a:pPr>
            <a:r>
              <a:rPr lang="en" sz="1600">
                <a:solidFill>
                  <a:srgbClr val="323232"/>
                </a:solidFill>
                <a:latin typeface="Open Sans"/>
                <a:ea typeface="Open Sans"/>
                <a:cs typeface="Open Sans"/>
                <a:sym typeface="Open Sans"/>
              </a:rPr>
              <a:t>Potential harms of our paper include </a:t>
            </a:r>
            <a:r>
              <a:rPr b="1" lang="en" sz="1600">
                <a:solidFill>
                  <a:srgbClr val="323232"/>
                </a:solidFill>
                <a:latin typeface="Open Sans"/>
                <a:ea typeface="Open Sans"/>
                <a:cs typeface="Open Sans"/>
                <a:sym typeface="Open Sans"/>
              </a:rPr>
              <a:t>over-generalizations</a:t>
            </a:r>
            <a:r>
              <a:rPr lang="en" sz="1600">
                <a:solidFill>
                  <a:srgbClr val="323232"/>
                </a:solidFill>
                <a:latin typeface="Open Sans"/>
                <a:ea typeface="Open Sans"/>
                <a:cs typeface="Open Sans"/>
                <a:sym typeface="Open Sans"/>
              </a:rPr>
              <a:t> of the empirical results we show here so we want to make our limitations explicit and we do so in the next slide. </a:t>
            </a:r>
            <a:endParaRPr sz="1600">
              <a:solidFill>
                <a:srgbClr val="323232"/>
              </a:solidFill>
              <a:latin typeface="Open Sans"/>
              <a:ea typeface="Open Sans"/>
              <a:cs typeface="Open Sans"/>
              <a:sym typeface="Open Sans"/>
            </a:endParaRPr>
          </a:p>
          <a:p>
            <a:pPr indent="-330200" lvl="0" marL="457200" rtl="0" algn="l">
              <a:lnSpc>
                <a:spcPct val="115000"/>
              </a:lnSpc>
              <a:spcBef>
                <a:spcPts val="0"/>
              </a:spcBef>
              <a:spcAft>
                <a:spcPts val="0"/>
              </a:spcAft>
              <a:buClr>
                <a:srgbClr val="323232"/>
              </a:buClr>
              <a:buSzPts val="1600"/>
              <a:buFont typeface="Open Sans"/>
              <a:buChar char="●"/>
            </a:pPr>
            <a:r>
              <a:rPr b="1" lang="en" sz="1600">
                <a:solidFill>
                  <a:srgbClr val="323232"/>
                </a:solidFill>
                <a:latin typeface="Open Sans"/>
                <a:ea typeface="Open Sans"/>
                <a:cs typeface="Open Sans"/>
                <a:sym typeface="Open Sans"/>
              </a:rPr>
              <a:t>One of our reviewers</a:t>
            </a:r>
            <a:r>
              <a:rPr lang="en" sz="1600">
                <a:solidFill>
                  <a:srgbClr val="323232"/>
                </a:solidFill>
                <a:latin typeface="Open Sans"/>
                <a:ea typeface="Open Sans"/>
                <a:cs typeface="Open Sans"/>
                <a:sym typeface="Open Sans"/>
              </a:rPr>
              <a:t> pointed out that a potential harm is that this paper raises opinions about the Ethics Consideration Section, which is to some extent sensitive, and that may affect the point of view of other authors toward ECS. </a:t>
            </a:r>
            <a:endParaRPr sz="1600">
              <a:solidFill>
                <a:srgbClr val="323232"/>
              </a:solidFill>
              <a:latin typeface="Open Sans"/>
              <a:ea typeface="Open Sans"/>
              <a:cs typeface="Open Sans"/>
              <a:sym typeface="Open Sans"/>
            </a:endParaRPr>
          </a:p>
          <a:p>
            <a:pPr indent="-330200" lvl="0" marL="457200" rtl="0" algn="l">
              <a:lnSpc>
                <a:spcPct val="115000"/>
              </a:lnSpc>
              <a:spcBef>
                <a:spcPts val="0"/>
              </a:spcBef>
              <a:spcAft>
                <a:spcPts val="0"/>
              </a:spcAft>
              <a:buClr>
                <a:srgbClr val="323232"/>
              </a:buClr>
              <a:buSzPts val="1600"/>
              <a:buFont typeface="Open Sans"/>
              <a:buChar char="●"/>
            </a:pPr>
            <a:r>
              <a:rPr lang="en" sz="1600">
                <a:solidFill>
                  <a:srgbClr val="323232"/>
                </a:solidFill>
                <a:latin typeface="Open Sans"/>
                <a:ea typeface="Open Sans"/>
                <a:cs typeface="Open Sans"/>
                <a:sym typeface="Open Sans"/>
              </a:rPr>
              <a:t>To this we can only say: trying to raise awareness and </a:t>
            </a:r>
            <a:r>
              <a:rPr b="1" lang="en" sz="1600">
                <a:solidFill>
                  <a:srgbClr val="323232"/>
                </a:solidFill>
                <a:latin typeface="Open Sans"/>
                <a:ea typeface="Open Sans"/>
                <a:cs typeface="Open Sans"/>
                <a:sym typeface="Open Sans"/>
              </a:rPr>
              <a:t>stimulate open discussion of ethical concerns in the NLP community</a:t>
            </a:r>
            <a:r>
              <a:rPr lang="en" sz="1600">
                <a:solidFill>
                  <a:srgbClr val="323232"/>
                </a:solidFill>
                <a:latin typeface="Open Sans"/>
                <a:ea typeface="Open Sans"/>
                <a:cs typeface="Open Sans"/>
                <a:sym typeface="Open Sans"/>
              </a:rPr>
              <a:t> seems better than leaving them unexamined.</a:t>
            </a:r>
            <a:endParaRPr sz="1600">
              <a:solidFill>
                <a:srgbClr val="323232"/>
              </a:solidFill>
              <a:latin typeface="Open Sans"/>
              <a:ea typeface="Open Sans"/>
              <a:cs typeface="Open Sans"/>
              <a:sym typeface="Open Sans"/>
            </a:endParaRPr>
          </a:p>
          <a:p>
            <a:pPr indent="0" lvl="0" marL="0" rtl="0" algn="l">
              <a:lnSpc>
                <a:spcPct val="115000"/>
              </a:lnSpc>
              <a:spcBef>
                <a:spcPts val="0"/>
              </a:spcBef>
              <a:spcAft>
                <a:spcPts val="0"/>
              </a:spcAft>
              <a:buNone/>
            </a:pPr>
            <a:r>
              <a:rPr lang="en" sz="15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p:txBody>
      </p:sp>
      <p:sp>
        <p:nvSpPr>
          <p:cNvPr id="879" name="Google Shape;879;p117"/>
          <p:cNvSpPr txBox="1"/>
          <p:nvPr/>
        </p:nvSpPr>
        <p:spPr>
          <a:xfrm>
            <a:off x="6259375" y="4833900"/>
            <a:ext cx="2701200" cy="35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100" u="sng">
                <a:solidFill>
                  <a:schemeClr val="hlink"/>
                </a:solidFill>
                <a:latin typeface="Open Sans"/>
                <a:ea typeface="Open Sans"/>
                <a:cs typeface="Open Sans"/>
                <a:sym typeface="Open Sans"/>
                <a:hlinkClick r:id="rId4"/>
              </a:rPr>
              <a:t>http://bit.ly/eacl23-ethics-slides</a:t>
            </a:r>
            <a:endParaRPr sz="15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